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87"/>
  </p:notesMasterIdLst>
  <p:handoutMasterIdLst>
    <p:handoutMasterId r:id="rId88"/>
  </p:handoutMasterIdLst>
  <p:sldIdLst>
    <p:sldId id="256" r:id="rId2"/>
    <p:sldId id="339" r:id="rId3"/>
    <p:sldId id="345" r:id="rId4"/>
    <p:sldId id="340" r:id="rId5"/>
    <p:sldId id="305" r:id="rId6"/>
    <p:sldId id="306" r:id="rId7"/>
    <p:sldId id="307" r:id="rId8"/>
    <p:sldId id="309" r:id="rId9"/>
    <p:sldId id="346" r:id="rId10"/>
    <p:sldId id="311" r:id="rId11"/>
    <p:sldId id="312" r:id="rId12"/>
    <p:sldId id="313" r:id="rId13"/>
    <p:sldId id="317" r:id="rId14"/>
    <p:sldId id="341" r:id="rId15"/>
    <p:sldId id="319" r:id="rId16"/>
    <p:sldId id="318" r:id="rId17"/>
    <p:sldId id="314" r:id="rId18"/>
    <p:sldId id="320" r:id="rId19"/>
    <p:sldId id="315" r:id="rId20"/>
    <p:sldId id="316" r:id="rId21"/>
    <p:sldId id="257" r:id="rId22"/>
    <p:sldId id="258" r:id="rId23"/>
    <p:sldId id="259" r:id="rId24"/>
    <p:sldId id="260" r:id="rId25"/>
    <p:sldId id="261" r:id="rId26"/>
    <p:sldId id="262" r:id="rId27"/>
    <p:sldId id="264" r:id="rId28"/>
    <p:sldId id="265" r:id="rId29"/>
    <p:sldId id="266" r:id="rId30"/>
    <p:sldId id="267" r:id="rId31"/>
    <p:sldId id="268" r:id="rId32"/>
    <p:sldId id="269" r:id="rId33"/>
    <p:sldId id="347" r:id="rId34"/>
    <p:sldId id="270" r:id="rId35"/>
    <p:sldId id="271" r:id="rId36"/>
    <p:sldId id="300" r:id="rId37"/>
    <p:sldId id="272" r:id="rId38"/>
    <p:sldId id="273" r:id="rId39"/>
    <p:sldId id="274" r:id="rId40"/>
    <p:sldId id="297" r:id="rId41"/>
    <p:sldId id="275" r:id="rId42"/>
    <p:sldId id="276" r:id="rId43"/>
    <p:sldId id="277" r:id="rId44"/>
    <p:sldId id="278" r:id="rId45"/>
    <p:sldId id="279" r:id="rId46"/>
    <p:sldId id="290" r:id="rId47"/>
    <p:sldId id="280" r:id="rId48"/>
    <p:sldId id="298" r:id="rId49"/>
    <p:sldId id="299" r:id="rId50"/>
    <p:sldId id="281" r:id="rId51"/>
    <p:sldId id="282" r:id="rId52"/>
    <p:sldId id="296" r:id="rId53"/>
    <p:sldId id="283" r:id="rId54"/>
    <p:sldId id="292" r:id="rId55"/>
    <p:sldId id="284" r:id="rId56"/>
    <p:sldId id="285" r:id="rId57"/>
    <p:sldId id="286" r:id="rId58"/>
    <p:sldId id="287" r:id="rId59"/>
    <p:sldId id="295" r:id="rId60"/>
    <p:sldId id="293" r:id="rId61"/>
    <p:sldId id="289" r:id="rId62"/>
    <p:sldId id="288" r:id="rId63"/>
    <p:sldId id="308" r:id="rId64"/>
    <p:sldId id="322" r:id="rId65"/>
    <p:sldId id="321"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42" r:id="rId79"/>
    <p:sldId id="337" r:id="rId80"/>
    <p:sldId id="343" r:id="rId81"/>
    <p:sldId id="338" r:id="rId82"/>
    <p:sldId id="291" r:id="rId83"/>
    <p:sldId id="301" r:id="rId84"/>
    <p:sldId id="302" r:id="rId85"/>
    <p:sldId id="335" r:id="rId86"/>
  </p:sldIdLst>
  <p:sldSz cx="9144000" cy="6858000" type="screen4x3"/>
  <p:notesSz cx="7010400" cy="9296400"/>
  <p:defaultTextStyle>
    <a:defPPr>
      <a:defRPr lang="en-US"/>
    </a:defPPr>
    <a:lvl1pPr algn="l" rtl="0" eaLnBrk="0" fontAlgn="base" hangingPunct="0">
      <a:spcBef>
        <a:spcPct val="0"/>
      </a:spcBef>
      <a:spcAft>
        <a:spcPct val="0"/>
      </a:spcAft>
      <a:defRPr sz="36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defTabSz="920750" eaLnBrk="1" hangingPunct="1">
              <a:defRPr sz="1200" b="0">
                <a:latin typeface="Arial" charset="0"/>
              </a:defRPr>
            </a:lvl1pPr>
          </a:lstStyle>
          <a:p>
            <a:pPr>
              <a:defRPr/>
            </a:pPr>
            <a:endParaRPr lang="en-US"/>
          </a:p>
        </p:txBody>
      </p:sp>
      <p:sp>
        <p:nvSpPr>
          <p:cNvPr id="116739"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algn="r" defTabSz="920750" eaLnBrk="1" hangingPunct="1">
              <a:defRPr sz="1200" b="0">
                <a:latin typeface="Arial" charset="0"/>
              </a:defRPr>
            </a:lvl1pPr>
          </a:lstStyle>
          <a:p>
            <a:pPr>
              <a:defRPr/>
            </a:pPr>
            <a:endParaRPr lang="en-US"/>
          </a:p>
        </p:txBody>
      </p:sp>
      <p:sp>
        <p:nvSpPr>
          <p:cNvPr id="116740"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defTabSz="920750" eaLnBrk="1" hangingPunct="1">
              <a:defRPr sz="1200" b="0">
                <a:latin typeface="Arial" charset="0"/>
              </a:defRPr>
            </a:lvl1pPr>
          </a:lstStyle>
          <a:p>
            <a:pPr>
              <a:defRPr/>
            </a:pPr>
            <a:endParaRPr lang="en-US"/>
          </a:p>
        </p:txBody>
      </p:sp>
      <p:sp>
        <p:nvSpPr>
          <p:cNvPr id="116741"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algn="r" defTabSz="920750" eaLnBrk="1" hangingPunct="1">
              <a:defRPr sz="1200" b="0">
                <a:latin typeface="Arial" charset="0"/>
              </a:defRPr>
            </a:lvl1pPr>
          </a:lstStyle>
          <a:p>
            <a:pPr>
              <a:defRPr/>
            </a:pPr>
            <a:fld id="{7C87A643-4DD9-46BA-8A65-F2F1B071102F}" type="slidenum">
              <a:rPr lang="en-US"/>
              <a:pPr>
                <a:defRPr/>
              </a:pPr>
              <a:t>‹#›</a:t>
            </a:fld>
            <a:endParaRPr lang="en-US"/>
          </a:p>
        </p:txBody>
      </p:sp>
    </p:spTree>
    <p:extLst>
      <p:ext uri="{BB962C8B-B14F-4D97-AF65-F5344CB8AC3E}">
        <p14:creationId xmlns:p14="http://schemas.microsoft.com/office/powerpoint/2010/main" val="1458473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06405E4A-C219-4E01-B590-0F2B541295D5}" type="datetimeFigureOut">
              <a:rPr lang="en-US"/>
              <a:pPr>
                <a:defRPr/>
              </a:pPr>
              <a:t>12/9/2015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E4A76133-D52F-4AED-AE6A-EE815E43CDA4}" type="slidenum">
              <a:rPr lang="en-US"/>
              <a:pPr>
                <a:defRPr/>
              </a:pPr>
              <a:t>‹#›</a:t>
            </a:fld>
            <a:endParaRPr lang="en-US"/>
          </a:p>
        </p:txBody>
      </p:sp>
    </p:spTree>
    <p:extLst>
      <p:ext uri="{BB962C8B-B14F-4D97-AF65-F5344CB8AC3E}">
        <p14:creationId xmlns:p14="http://schemas.microsoft.com/office/powerpoint/2010/main" val="1495626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sha.org/certification/slp_standards.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84D78F-245E-42EB-A25A-3EF34A6351F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913822-3619-4E3A-A9AE-13B4D47C7102}"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17A7CE-C5EA-48AB-8B3E-809A4B72A1B7}"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latin typeface="Times New Roman" pitchFamily="18" charset="0"/>
                <a:ea typeface="+mn-ea"/>
                <a:cs typeface="Times New Roman" pitchFamily="18" charset="0"/>
              </a:rPr>
              <a:t>Unacceptable forms of discrimination-  denial of participation, nonintegrated settings</a:t>
            </a:r>
          </a:p>
          <a:p>
            <a:endParaRPr lang="en-US" dirty="0"/>
          </a:p>
        </p:txBody>
      </p:sp>
      <p:sp>
        <p:nvSpPr>
          <p:cNvPr id="4" name="Slide Number Placeholder 3"/>
          <p:cNvSpPr>
            <a:spLocks noGrp="1"/>
          </p:cNvSpPr>
          <p:nvPr>
            <p:ph type="sldNum" sz="quarter" idx="10"/>
          </p:nvPr>
        </p:nvSpPr>
        <p:spPr/>
        <p:txBody>
          <a:bodyPr/>
          <a:lstStyle/>
          <a:p>
            <a:pPr>
              <a:defRPr/>
            </a:pPr>
            <a:fld id="{E4A76133-D52F-4AED-AE6A-EE815E43CDA4}"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ED12BE-CE74-4EBF-B66B-FEFCD7A44552}"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59349C-FD98-443D-99C6-5493766615DF}"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b="0" kern="1200" baseline="0" dirty="0" smtClean="0">
              <a:solidFill>
                <a:schemeClr val="tx1"/>
              </a:solidFill>
              <a:latin typeface="Times New Roman" pitchFamily="18" charset="0"/>
              <a:ea typeface="+mn-ea"/>
              <a:cs typeface="Times New Roman" pitchFamily="18" charset="0"/>
            </a:endParaRPr>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1A3C17-154D-4FC2-B2FA-DE39BC3FE77B}"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may evidence in expectations immediate</a:t>
            </a:r>
            <a:r>
              <a:rPr lang="en-US" baseline="0" dirty="0" smtClean="0"/>
              <a:t> action/reinforcement/communication.</a:t>
            </a:r>
          </a:p>
          <a:p>
            <a:endParaRPr lang="en-US" dirty="0"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3D07EC-3C23-4687-840D-B430D5853CEF}"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Be careful in your discussion</a:t>
            </a:r>
            <a:r>
              <a:rPr lang="en-US" baseline="0" dirty="0" smtClean="0"/>
              <a:t> of difference – work to assure that you do not present your generation as the “right” generation. Try to recognize the strengths and weaknesses of each generation.</a:t>
            </a:r>
            <a:endParaRPr lang="en-US" dirty="0"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BEA3D9-9EE6-40AB-93F0-462502083B82}"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Transition to Liz</a:t>
            </a:r>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5A312-3C5D-492B-A1D3-88654E072E32}"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10815-6DC5-4352-9B95-D54017B5EDEA}"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A76133-D52F-4AED-AE6A-EE815E43CDA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4B1922-A90A-42B3-9731-9548775E5510}" type="slidenum">
              <a:rPr lang="en-US"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6E9E4D-697E-4E39-9BB2-1B1663CAE2FF}" type="slidenum">
              <a:rPr lang="en-US" smtClean="0"/>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EA6777-F4FA-4D04-B289-7FCF97415D46}" type="slidenum">
              <a:rPr lang="en-US" smtClean="0"/>
              <a:pPr/>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154696-013A-4C91-BAB8-AE09F75ED860}" type="slidenum">
              <a:rPr lang="en-US" smtClean="0"/>
              <a:pPr/>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C9EDD2-C79B-4EA8-B556-1C3B1FF9C77B}" type="slidenum">
              <a:rPr lang="en-US" smtClean="0"/>
              <a:pPr/>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20EC1-A30E-47FB-9700-D659F052A3D1}" type="slidenum">
              <a:rPr lang="en-US" smtClean="0"/>
              <a:pPr/>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CE2A5A-ED15-4E60-8A03-56177705407A}" type="slidenum">
              <a:rPr lang="en-US" smtClean="0"/>
              <a:pPr/>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D7B561-3977-47B1-B529-FB6A7B1388B3}" type="slidenum">
              <a:rPr lang="en-US" smtClean="0"/>
              <a:pPr/>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110B16-161F-4AF7-B0FC-7080D7674003}" type="slidenum">
              <a:rPr lang="en-US" smtClean="0"/>
              <a:pPr/>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35A23F-6512-46BB-BB05-5B5D66A13872}" type="slidenum">
              <a:rPr lang="en-US" smtClean="0"/>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A76133-D52F-4AED-AE6A-EE815E43CDA4}"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2A3A19-3C79-4826-A289-BCDEF5EE3C87}" type="slidenum">
              <a:rPr lang="en-US" smtClean="0"/>
              <a:pPr/>
              <a:t>32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6E5FB0-9E41-4325-9209-F6665741BC73}" type="slidenum">
              <a:rPr lang="en-US" smtClean="0"/>
              <a:pPr/>
              <a:t>34</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AF645E-7CDC-4F41-A25B-89A70C1A92A7}" type="slidenum">
              <a:rPr lang="en-US" smtClean="0"/>
              <a:pPr/>
              <a:t>35</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F302AC-94E3-4F6B-B7D8-27A62FAADC30}" type="slidenum">
              <a:rPr lang="en-US" smtClean="0"/>
              <a:pPr/>
              <a:t>36</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E48E86-341F-48CA-AA15-7DEF2F0273C3}" type="slidenum">
              <a:rPr lang="en-US" smtClean="0"/>
              <a:pPr/>
              <a:t>37</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A43C50-B94C-41AC-BB2C-496EF304CF9C}" type="slidenum">
              <a:rPr lang="en-US" smtClean="0"/>
              <a:pPr/>
              <a:t>38</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CCCB43-0D44-41A3-B1FE-92DABA37019D}" type="slidenum">
              <a:rPr lang="en-US" smtClean="0"/>
              <a:pPr/>
              <a:t>39</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2A8E9-DC73-47E5-8397-15B61E528753}" type="slidenum">
              <a:rPr lang="en-US" smtClean="0"/>
              <a:pPr/>
              <a:t>40</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D585BE-3704-445B-8DEC-A8BD4F20272C}" type="slidenum">
              <a:rPr lang="en-US" smtClean="0"/>
              <a:pPr/>
              <a:t>41</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69580E-EE1A-43D7-A5E3-0FA9451FE699}" type="slidenum">
              <a:rPr lang="en-US" smtClean="0"/>
              <a:pPr/>
              <a:t>42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Site standards</a:t>
            </a:r>
            <a:r>
              <a:rPr lang="en-US" baseline="0" dirty="0" smtClean="0"/>
              <a:t> applicable to the supervision of students/CFs.</a:t>
            </a:r>
          </a:p>
          <a:p>
            <a:r>
              <a:rPr lang="en-US" dirty="0" smtClean="0"/>
              <a:t>What are the supervision requirements?</a:t>
            </a:r>
          </a:p>
          <a:p>
            <a:r>
              <a:rPr lang="en-US" dirty="0" smtClean="0"/>
              <a:t>As is stated in the implementation language for </a:t>
            </a:r>
            <a:r>
              <a:rPr lang="en-US" dirty="0" smtClean="0">
                <a:hlinkClick r:id="rId3" action="ppaction://hlinkfile"/>
              </a:rPr>
              <a:t>Standard IV-E</a:t>
            </a:r>
            <a:r>
              <a:rPr lang="en-US" dirty="0" smtClean="0"/>
              <a:t>, supervision must be in real time and must never be less than 25% of the student's total contact with each client/patient. Supervision must take place periodically throughout the practicum experience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Supervision of CF - mentoring SLP must engage in no fewer than 36 supervisory activities during the clinical fellowship experience. This supervision must include 18 on-site observations of direct client contact at the clinical fellow's work site (1 hour = 1 on-site observation; a maximum of 6 on-site observations may be accrued in one day). At least 6 on-site observations must be conducted during each third of the CF experience. On-site observations must consist of the clinical fellow engaged in screening, evaluation, assessment, and/or habilitation/rehabilitation activities. Use of real-time, interactive video and audio conferencing technology is permitted as a form of on-site observation. http://www.asha.org/Certification/slp_standards/#Standard VI </a:t>
            </a:r>
          </a:p>
          <a:p>
            <a:endParaRPr lang="en-US" dirty="0" smtClean="0"/>
          </a:p>
          <a:p>
            <a:endParaRPr lang="en-US" dirty="0"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DDC787-0D5D-4581-B522-CF12B7C95851}" type="slidenum">
              <a:rPr lang="en-US" smtClean="0"/>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0C887C-C097-41CA-B092-1D3C552F1360}" type="slidenum">
              <a:rPr lang="en-US" smtClean="0"/>
              <a:pPr/>
              <a:t>43</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3A19D2-4434-4661-9215-B4F24FAF8733}" type="slidenum">
              <a:rPr lang="en-US" smtClean="0"/>
              <a:pPr/>
              <a:t>44</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578EDE-0C4D-4ADD-8BB4-C77FBA7F36C9}" type="slidenum">
              <a:rPr lang="en-US" smtClean="0"/>
              <a:pPr/>
              <a:t>45</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BF1841-45D5-4724-8ABD-407071AA95A3}" type="slidenum">
              <a:rPr lang="en-US" smtClean="0"/>
              <a:pPr/>
              <a:t>46</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8289CA-651F-4B2F-8C0D-1B1B6961F383}" type="slidenum">
              <a:rPr lang="en-US" smtClean="0"/>
              <a:pPr/>
              <a:t>47</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4FEF52-6196-4A79-AB13-B1044267C1BB}" type="slidenum">
              <a:rPr lang="en-US" smtClean="0"/>
              <a:pPr/>
              <a:t>48</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8E16CA-37C1-40AE-A0B6-8452B4E3F37F}" type="slidenum">
              <a:rPr lang="en-US" smtClean="0"/>
              <a:pPr/>
              <a:t>49</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59E376-1C07-44C5-8F53-4DA02791458B}" type="slidenum">
              <a:rPr lang="en-US" smtClean="0"/>
              <a:pPr/>
              <a:t>50</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67D670-E87A-4D30-82DD-2513DA171210}" type="slidenum">
              <a:rPr lang="en-US" smtClean="0"/>
              <a:pPr/>
              <a:t>51</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A323CA-A560-432C-92D7-3E7514678A31}" type="slidenum">
              <a:rPr lang="en-US" smtClean="0"/>
              <a:pPr/>
              <a:t>52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DC7F85-E266-43CA-9227-2C67E273A68C}" type="slidenum">
              <a:rPr lang="en-US" smtClean="0"/>
              <a:pPr/>
              <a:t>6</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3FDF66-D4FA-406A-A47A-847381CA94CB}" type="slidenum">
              <a:rPr lang="en-US" smtClean="0"/>
              <a:pPr/>
              <a:t>53</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3BE2B5-9FFE-448E-B615-AE2487A8FF4A}" type="slidenum">
              <a:rPr lang="en-US" smtClean="0"/>
              <a:pPr/>
              <a:t>54</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E076C4-02EF-4FFA-A7D4-B14372655D71}" type="slidenum">
              <a:rPr lang="en-US" smtClean="0"/>
              <a:pPr/>
              <a:t>55</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790E2D-1A58-46C9-9972-4CEF588F2899}" type="slidenum">
              <a:rPr lang="en-US" smtClean="0"/>
              <a:pPr/>
              <a:t>56</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9C6ACB-73D0-4D5D-860C-D1838B196AB4}" type="slidenum">
              <a:rPr lang="en-US" smtClean="0"/>
              <a:pPr/>
              <a:t>57</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39EDD1-6757-4717-9620-517B2C1B773B}" type="slidenum">
              <a:rPr lang="en-US" smtClean="0"/>
              <a:pPr/>
              <a:t>58</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C58213-9EA6-46D3-82BA-B36C19A3423E}" type="slidenum">
              <a:rPr lang="en-US" smtClean="0"/>
              <a:pPr/>
              <a:t>59</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BBBCD0-7AC1-428C-AF7E-DD853EE0826C}" type="slidenum">
              <a:rPr lang="en-US" smtClean="0"/>
              <a:pPr/>
              <a:t>60</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D42447-868A-42AE-8B8E-A272A80579E2}" type="slidenum">
              <a:rPr lang="en-US" smtClean="0"/>
              <a:pPr/>
              <a:t>61</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E5D301-9E48-4E2C-84D9-EAAD38E53AEF}" type="slidenum">
              <a:rPr lang="en-US" smtClean="0"/>
              <a:pPr/>
              <a:t>62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F1FDDE-9E46-4D10-9C5A-E1782C292F7B}" type="slidenum">
              <a:rPr lang="en-US" smtClean="0"/>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A2E6A9-65B4-481B-936F-1BED926F42CE}" type="slidenum">
              <a:rPr lang="en-US" smtClean="0"/>
              <a:pPr/>
              <a:t>63</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7A9CFB-D4A4-4353-BB7C-161C73F77E28}" type="slidenum">
              <a:rPr lang="en-US" smtClean="0"/>
              <a:pPr/>
              <a:t>64</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C60679-83B7-4537-8C72-AD68EE27DA4D}" type="slidenum">
              <a:rPr lang="en-US" smtClean="0"/>
              <a:pPr/>
              <a:t>65</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8C866F-890D-4CEC-B182-3D735E422BAD}" type="slidenum">
              <a:rPr lang="en-US" smtClean="0"/>
              <a:pPr/>
              <a:t>66</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86690C-214E-4766-95B2-58D8CFCF8E54}" type="slidenum">
              <a:rPr lang="en-US" smtClean="0"/>
              <a:pPr/>
              <a:t>67</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D9366A-FCEE-4C06-A272-79673C15CBC5}" type="slidenum">
              <a:rPr lang="en-US" smtClean="0"/>
              <a:pPr/>
              <a:t>68</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7F1EF9-3A46-4455-84B7-9D78430E20E1}" type="slidenum">
              <a:rPr lang="en-US" smtClean="0"/>
              <a:pPr/>
              <a:t>69</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9AC77A-1911-4417-88EE-D34C9893889F}" type="slidenum">
              <a:rPr lang="en-US" smtClean="0"/>
              <a:pPr/>
              <a:t>70</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B79947-1791-46C6-A853-538F0AC13CB7}" type="slidenum">
              <a:rPr lang="en-US" smtClean="0"/>
              <a:pPr/>
              <a:t>71</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FE6A8D-FFD3-456F-B3E9-401E7C2815BB}" type="slidenum">
              <a:rPr lang="en-US" smtClean="0"/>
              <a:pPr/>
              <a:t>72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A9C8DC-6B30-4AC6-B380-534A361CEA4D}" type="slidenum">
              <a:rPr lang="en-US" smtClean="0"/>
              <a:pPr/>
              <a:t>8</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5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8E220B-47E3-4698-842F-D332E0420901}" type="slidenum">
              <a:rPr lang="en-US" smtClean="0"/>
              <a:pPr/>
              <a:t>73</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6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EEC75C-C6D1-4A45-BE05-EDBAE5E38D6A}" type="slidenum">
              <a:rPr lang="en-US" smtClean="0"/>
              <a:pPr/>
              <a:t>74</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7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295684-8FBA-4EBB-BCD2-866D18F19B3A}" type="slidenum">
              <a:rPr lang="en-US" smtClean="0"/>
              <a:pPr/>
              <a:t>75</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8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0E93DC-D52A-4296-8E0D-868A3A5874E2}" type="slidenum">
              <a:rPr lang="en-US" smtClean="0"/>
              <a:pPr/>
              <a:t>76</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495E55-DF8F-432E-A084-AC6A9AD62C2B}" type="slidenum">
              <a:rPr lang="en-US" smtClean="0"/>
              <a:pPr/>
              <a:t>77</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A76133-D52F-4AED-AE6A-EE815E43CDA4}" type="slidenum">
              <a:rPr lang="en-US" smtClean="0"/>
              <a:pPr>
                <a:defRPr/>
              </a:pPr>
              <a:t>78</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5A620F-7693-454D-89C5-E8B1E693A71E}" type="slidenum">
              <a:rPr lang="en-US" smtClean="0"/>
              <a:pPr/>
              <a:t>79</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A76133-D52F-4AED-AE6A-EE815E43CDA4}" type="slidenum">
              <a:rPr lang="en-US" smtClean="0"/>
              <a:pPr>
                <a:defRPr/>
              </a:pPr>
              <a:t>80</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A76133-D52F-4AED-AE6A-EE815E43CDA4}" type="slidenum">
              <a:rPr lang="en-US" smtClean="0"/>
              <a:pPr>
                <a:defRPr/>
              </a:pPr>
              <a:t>81</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0F03B0-AA6F-4F81-85C7-498045098E16}" type="slidenum">
              <a:rPr lang="en-US" smtClean="0"/>
              <a:pPr/>
              <a:t>82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315645-18D5-4AC0-AF80-5AEE963539E8}" type="slidenum">
              <a:rPr lang="en-US" smtClean="0"/>
              <a:pPr/>
              <a:t>10</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2C49B7-F4EC-45CC-8C4E-08E916242F87}" type="slidenum">
              <a:rPr lang="en-US" smtClean="0"/>
              <a:pPr/>
              <a:t>83</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2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63A251-91CA-445B-95F5-9C3A5E23D800}" type="slidenum">
              <a:rPr lang="en-US" smtClean="0"/>
              <a:pPr/>
              <a:t>84</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880E38-D7FB-45C4-AC59-68054602C992}" type="slidenum">
              <a:rPr lang="en-US" smtClean="0"/>
              <a:pPr/>
              <a:t>85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CE9E20-C976-4C1F-88A0-8479E58444AA}"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CC805589-5A2B-4D4E-8B62-D6F20AEA442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270DAF-4B71-40DC-8F88-90DB6EBD4A06}"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22D55454-9636-4890-8CCE-6F25420B2E9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AF6F9F53-8615-4966-891F-43FBFD4025C5}"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2FEE1674-0584-4685-B543-A59282C90E26}"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D0177A4A-9141-48F2-B055-08AA52C74EFD}"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ABBAD653-DE7D-4621-95C2-F7947DBEBDCC}"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6653E48B-78BD-4CF9-A443-0621DA5DC7FE}"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7933268-7D74-4F30-8B36-558A5293B409}"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BE3D9B6B-83CD-4199-80F4-31B582532A8E}"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C23300FA-4BB2-4C71-85CD-B51935528595}"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8522A13-0420-4DAC-997E-5A7AFC69D4C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apcsd.org/proceedings/2007/talks/EFslide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sha.org/uploadedFiles/research/memberdata/2008MemberCount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asha.org/docs/html/ET2010-00309.htm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asha.org/slp/supervisionFAQs.htm"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vimeo.com/11173833"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vimeo.com/11173786"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24001"/>
            <a:ext cx="7772400" cy="1828799"/>
          </a:xfrm>
        </p:spPr>
        <p:txBody>
          <a:bodyPr>
            <a:normAutofit/>
          </a:bodyPr>
          <a:lstStyle/>
          <a:p>
            <a:pPr algn="ctr" eaLnBrk="1" hangingPunct="1"/>
            <a:r>
              <a:rPr lang="en-US" sz="3600" b="1" dirty="0" smtClean="0">
                <a:latin typeface="Times New Roman" pitchFamily="18" charset="0"/>
              </a:rPr>
              <a:t>Off-Campus Supervision: </a:t>
            </a:r>
            <a:br>
              <a:rPr lang="en-US" sz="3600" b="1" dirty="0" smtClean="0">
                <a:latin typeface="Times New Roman" pitchFamily="18" charset="0"/>
              </a:rPr>
            </a:br>
            <a:r>
              <a:rPr lang="en-US" sz="3600" b="1" dirty="0" smtClean="0">
                <a:latin typeface="Times New Roman" pitchFamily="18" charset="0"/>
              </a:rPr>
              <a:t>Twelve Balls in the Air and Clinical Education Too!</a:t>
            </a:r>
          </a:p>
        </p:txBody>
      </p:sp>
      <p:sp>
        <p:nvSpPr>
          <p:cNvPr id="3075" name="Rectangle 3"/>
          <p:cNvSpPr>
            <a:spLocks noGrp="1" noChangeArrowheads="1"/>
          </p:cNvSpPr>
          <p:nvPr>
            <p:ph type="subTitle" idx="1"/>
          </p:nvPr>
        </p:nvSpPr>
        <p:spPr>
          <a:xfrm>
            <a:off x="1371600" y="3352800"/>
            <a:ext cx="7010400" cy="2286000"/>
          </a:xfrm>
        </p:spPr>
        <p:txBody>
          <a:bodyPr>
            <a:normAutofit lnSpcReduction="10000"/>
          </a:bodyPr>
          <a:lstStyle/>
          <a:p>
            <a:pPr algn="ctr" eaLnBrk="1" hangingPunct="1">
              <a:lnSpc>
                <a:spcPct val="80000"/>
              </a:lnSpc>
            </a:pPr>
            <a:r>
              <a:rPr lang="en-US" sz="2400" b="1" dirty="0" smtClean="0">
                <a:latin typeface="Times New Roman" pitchFamily="18" charset="0"/>
              </a:rPr>
              <a:t>Seton Hall University</a:t>
            </a:r>
          </a:p>
          <a:p>
            <a:pPr algn="ctr" eaLnBrk="1" hangingPunct="1">
              <a:lnSpc>
                <a:spcPct val="80000"/>
              </a:lnSpc>
            </a:pPr>
            <a:r>
              <a:rPr lang="en-US" sz="2400" b="1" dirty="0" smtClean="0">
                <a:latin typeface="Times New Roman" pitchFamily="18" charset="0"/>
              </a:rPr>
              <a:t>October 28, 2010</a:t>
            </a:r>
          </a:p>
          <a:p>
            <a:pPr algn="ctr" eaLnBrk="1" hangingPunct="1">
              <a:lnSpc>
                <a:spcPct val="80000"/>
              </a:lnSpc>
            </a:pPr>
            <a:r>
              <a:rPr lang="en-US" sz="2400" b="1" dirty="0" smtClean="0">
                <a:latin typeface="Times New Roman" pitchFamily="18" charset="0"/>
              </a:rPr>
              <a:t>Elizabeth McCrea, </a:t>
            </a:r>
            <a:r>
              <a:rPr lang="en-US" sz="2400" b="1" dirty="0" err="1" smtClean="0">
                <a:latin typeface="Times New Roman" pitchFamily="18" charset="0"/>
              </a:rPr>
              <a:t>Ph.D</a:t>
            </a:r>
            <a:r>
              <a:rPr lang="en-US" sz="2400" b="1" dirty="0" smtClean="0">
                <a:latin typeface="Times New Roman" pitchFamily="18" charset="0"/>
              </a:rPr>
              <a:t>, CCC-SLP</a:t>
            </a:r>
          </a:p>
          <a:p>
            <a:pPr algn="ctr" eaLnBrk="1" hangingPunct="1">
              <a:lnSpc>
                <a:spcPct val="80000"/>
              </a:lnSpc>
            </a:pPr>
            <a:r>
              <a:rPr lang="en-US" sz="2400" b="1" dirty="0" smtClean="0">
                <a:latin typeface="Times New Roman" pitchFamily="18" charset="0"/>
              </a:rPr>
              <a:t>Indiana University</a:t>
            </a:r>
          </a:p>
          <a:p>
            <a:pPr algn="ctr" eaLnBrk="1" hangingPunct="1">
              <a:lnSpc>
                <a:spcPct val="80000"/>
              </a:lnSpc>
            </a:pPr>
            <a:r>
              <a:rPr lang="en-US" sz="2400" b="1" dirty="0" smtClean="0">
                <a:latin typeface="Times New Roman" pitchFamily="18" charset="0"/>
              </a:rPr>
              <a:t>Wren Newman, SLP.D., CCC-SLP</a:t>
            </a:r>
          </a:p>
          <a:p>
            <a:pPr algn="ctr" eaLnBrk="1" hangingPunct="1">
              <a:lnSpc>
                <a:spcPct val="80000"/>
              </a:lnSpc>
            </a:pPr>
            <a:r>
              <a:rPr lang="en-US" sz="2400" b="1" dirty="0" smtClean="0">
                <a:latin typeface="Times New Roman" pitchFamily="18" charset="0"/>
              </a:rPr>
              <a:t>Nova Southeastern University</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Gender differences continued…</a:t>
            </a:r>
          </a:p>
        </p:txBody>
      </p:sp>
      <p:sp>
        <p:nvSpPr>
          <p:cNvPr id="54275" name="Content Placeholder 2"/>
          <p:cNvSpPr>
            <a:spLocks noGrp="1"/>
          </p:cNvSpPr>
          <p:nvPr>
            <p:ph sz="quarter" idx="1"/>
          </p:nvPr>
        </p:nvSpPr>
        <p:spPr/>
        <p:txBody>
          <a:bodyPr/>
          <a:lstStyle/>
          <a:p>
            <a:r>
              <a:rPr lang="en-US" sz="2400" dirty="0" smtClean="0">
                <a:latin typeface="Times New Roman" pitchFamily="18" charset="0"/>
                <a:cs typeface="Times New Roman" pitchFamily="18" charset="0"/>
              </a:rPr>
              <a:t>Both male and female supervisors are more likely to tell their female supervisees what to do (</a:t>
            </a:r>
            <a:r>
              <a:rPr lang="en-US" sz="2400" dirty="0" err="1" smtClean="0">
                <a:latin typeface="Times New Roman" pitchFamily="18" charset="0"/>
                <a:cs typeface="Times New Roman" pitchFamily="18" charset="0"/>
              </a:rPr>
              <a:t>Granello</a:t>
            </a:r>
            <a:r>
              <a:rPr lang="en-US" sz="2400" dirty="0" smtClean="0">
                <a:latin typeface="Times New Roman" pitchFamily="18" charset="0"/>
                <a:cs typeface="Times New Roman" pitchFamily="18" charset="0"/>
              </a:rPr>
              <a:t>, Beamish &amp; Davis, 1997).</a:t>
            </a:r>
          </a:p>
          <a:p>
            <a:r>
              <a:rPr lang="en-US" sz="2400" dirty="0" smtClean="0">
                <a:latin typeface="Times New Roman" pitchFamily="18" charset="0"/>
                <a:cs typeface="Times New Roman" pitchFamily="18" charset="0"/>
              </a:rPr>
              <a:t>Supervisees may have different expectations of male and female supervisors (Borders &amp; </a:t>
            </a:r>
            <a:r>
              <a:rPr lang="en-US" sz="2400" dirty="0" err="1" smtClean="0">
                <a:latin typeface="Times New Roman" pitchFamily="18" charset="0"/>
                <a:cs typeface="Times New Roman" pitchFamily="18" charset="0"/>
              </a:rPr>
              <a:t>Leddick</a:t>
            </a:r>
            <a:r>
              <a:rPr lang="en-US" sz="2400" dirty="0" smtClean="0">
                <a:latin typeface="Times New Roman" pitchFamily="18" charset="0"/>
                <a:cs typeface="Times New Roman" pitchFamily="18" charset="0"/>
              </a:rPr>
              <a:t>, 1987).</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Expectation - female supervisor more nurturing or communicate a greater sense of caring than male supervisors. </a:t>
            </a:r>
          </a:p>
          <a:p>
            <a:r>
              <a:rPr lang="en-US" sz="2400" dirty="0" smtClean="0">
                <a:latin typeface="Times New Roman" pitchFamily="18" charset="0"/>
                <a:cs typeface="Times New Roman" pitchFamily="18" charset="0"/>
              </a:rPr>
              <a:t>Expectation of male supervisors - rely less on relationship variables and focus more on the supervisee's actions. </a:t>
            </a:r>
          </a:p>
          <a:p>
            <a:endParaRPr lang="en-US"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Racial/Ethnic Differences</a:t>
            </a:r>
          </a:p>
        </p:txBody>
      </p:sp>
      <p:sp>
        <p:nvSpPr>
          <p:cNvPr id="55299" name="Content Placeholder 2"/>
          <p:cNvSpPr>
            <a:spLocks noGrp="1"/>
          </p:cNvSpPr>
          <p:nvPr>
            <p:ph sz="quarter" idx="1"/>
          </p:nvPr>
        </p:nvSpPr>
        <p:spPr>
          <a:xfrm>
            <a:off x="566738" y="1752600"/>
            <a:ext cx="8001000" cy="4495800"/>
          </a:xfrm>
        </p:spPr>
        <p:txBody>
          <a:bodyPr>
            <a:normAutofit lnSpcReduction="10000"/>
          </a:bodyPr>
          <a:lstStyle/>
          <a:p>
            <a:r>
              <a:rPr lang="en-US" sz="2800" dirty="0" smtClean="0">
                <a:latin typeface="Times New Roman" pitchFamily="18" charset="0"/>
                <a:cs typeface="Times New Roman" pitchFamily="18" charset="0"/>
              </a:rPr>
              <a:t>Perception is that this difference is becoming less of an issue</a:t>
            </a:r>
          </a:p>
          <a:p>
            <a:r>
              <a:rPr lang="en-US" sz="2800" dirty="0" smtClean="0">
                <a:latin typeface="Times New Roman" pitchFamily="18" charset="0"/>
                <a:cs typeface="Times New Roman" pitchFamily="18" charset="0"/>
              </a:rPr>
              <a:t>Can result in lack of understanding of individual academic needs, part of which are the same among all students and part of which are unique to each particular culture.</a:t>
            </a:r>
          </a:p>
          <a:p>
            <a:r>
              <a:rPr lang="en-US" sz="2800" dirty="0" smtClean="0">
                <a:latin typeface="Times New Roman" pitchFamily="18" charset="0"/>
                <a:cs typeface="Times New Roman" pitchFamily="18" charset="0"/>
              </a:rPr>
              <a:t>Of primary concern - can difference result in negative impact on the professional growth and skill development progress of the supervisee (</a:t>
            </a:r>
            <a:r>
              <a:rPr lang="en-US" sz="2800" dirty="0" err="1" smtClean="0">
                <a:latin typeface="Times New Roman" pitchFamily="18" charset="0"/>
                <a:cs typeface="Times New Roman" pitchFamily="18" charset="0"/>
              </a:rPr>
              <a:t>Arkin</a:t>
            </a:r>
            <a:r>
              <a:rPr lang="en-US" sz="2800" dirty="0" smtClean="0">
                <a:latin typeface="Times New Roman" pitchFamily="18" charset="0"/>
                <a:cs typeface="Times New Roman" pitchFamily="18" charset="0"/>
              </a:rPr>
              <a:t>, 1999).</a:t>
            </a:r>
          </a:p>
          <a:p>
            <a:endParaRPr lang="en-US"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Persons with Disabilities and Supervision</a:t>
            </a:r>
          </a:p>
        </p:txBody>
      </p:sp>
      <p:sp>
        <p:nvSpPr>
          <p:cNvPr id="56323" name="Content Placeholder 2"/>
          <p:cNvSpPr>
            <a:spLocks noGrp="1"/>
          </p:cNvSpPr>
          <p:nvPr>
            <p:ph sz="quarter" idx="1"/>
          </p:nvPr>
        </p:nvSpPr>
        <p:spPr>
          <a:xfrm>
            <a:off x="762000" y="1676400"/>
            <a:ext cx="8001000" cy="5181600"/>
          </a:xfrm>
        </p:spPr>
        <p:txBody>
          <a:bodyPr/>
          <a:lstStyle/>
          <a:p>
            <a:r>
              <a:rPr lang="en-US" sz="2400" dirty="0" smtClean="0">
                <a:latin typeface="Times New Roman" pitchFamily="18" charset="0"/>
                <a:cs typeface="Times New Roman" pitchFamily="18" charset="0"/>
              </a:rPr>
              <a:t>Supervisors are required to reasonably accommodate supervisees with disabilities unless the disability results in undue hardship to either.</a:t>
            </a:r>
          </a:p>
          <a:p>
            <a:r>
              <a:rPr lang="en-US" sz="2400" dirty="0" smtClean="0">
                <a:latin typeface="Times New Roman" pitchFamily="18" charset="0"/>
                <a:cs typeface="Times New Roman" pitchFamily="18" charset="0"/>
              </a:rPr>
              <a:t>In general, reasonable accommodation is a work modification that provides the individual with a disability an equal opportunity to apply for or perform the essential functions of a job.</a:t>
            </a:r>
          </a:p>
          <a:p>
            <a:r>
              <a:rPr lang="en-US" sz="2400" dirty="0" smtClean="0">
                <a:latin typeface="Times New Roman" pitchFamily="18" charset="0"/>
                <a:cs typeface="Times New Roman" pitchFamily="18" charset="0"/>
              </a:rPr>
              <a:t>Under ADA, an undue hardship is present when it would be significantly difficult for the business to reasonably accommodate the supervisee. </a:t>
            </a:r>
          </a:p>
          <a:p>
            <a:r>
              <a:rPr lang="en-US" sz="2400" dirty="0" smtClean="0">
                <a:latin typeface="Times New Roman" pitchFamily="18" charset="0"/>
                <a:cs typeface="Times New Roman" pitchFamily="18" charset="0"/>
              </a:rPr>
              <a:t>The question is – how do you define reasonable?</a:t>
            </a:r>
          </a:p>
          <a:p>
            <a:endParaRPr lang="en-US" sz="2800"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Persons with Disabilities and Supervision Continued</a:t>
            </a:r>
            <a:endParaRPr lang="en-US" dirty="0" smtClean="0"/>
          </a:p>
        </p:txBody>
      </p:sp>
      <p:sp>
        <p:nvSpPr>
          <p:cNvPr id="57347" name="Content Placeholder 2"/>
          <p:cNvSpPr>
            <a:spLocks noGrp="1"/>
          </p:cNvSpPr>
          <p:nvPr>
            <p:ph sz="quarter" idx="1"/>
          </p:nvPr>
        </p:nvSpPr>
        <p:spPr>
          <a:xfrm>
            <a:off x="566738" y="1752600"/>
            <a:ext cx="8001000" cy="4572000"/>
          </a:xfrm>
        </p:spPr>
        <p:txBody>
          <a:bodyPr/>
          <a:lstStyle/>
          <a:p>
            <a:r>
              <a:rPr lang="en-US" sz="2800" dirty="0" smtClean="0">
                <a:latin typeface="Times New Roman" pitchFamily="18" charset="0"/>
                <a:cs typeface="Times New Roman" pitchFamily="18" charset="0"/>
              </a:rPr>
              <a:t>Supervisors may find themselves facing liability if there is unequal treatment of supervisee with a disability.</a:t>
            </a:r>
          </a:p>
          <a:p>
            <a:r>
              <a:rPr lang="en-US" sz="2800" dirty="0" smtClean="0">
                <a:latin typeface="Times New Roman" pitchFamily="18" charset="0"/>
                <a:cs typeface="Times New Roman" pitchFamily="18" charset="0"/>
              </a:rPr>
              <a:t>May include feelings by the individual with a disability of behaviors of exclusion or hostile treatment.</a:t>
            </a:r>
          </a:p>
          <a:p>
            <a:r>
              <a:rPr lang="en-US" sz="2800" dirty="0" smtClean="0">
                <a:latin typeface="Times New Roman" pitchFamily="18" charset="0"/>
                <a:cs typeface="Times New Roman" pitchFamily="18" charset="0"/>
              </a:rPr>
              <a:t>In many cases, individuals who need help, do not ask for it. Could be hesitant to ask for accommodation for fear of negative perceptions relating to their work.</a:t>
            </a:r>
          </a:p>
          <a:p>
            <a:endParaRPr lang="en-US" sz="2800"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Essential Function</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dirty="0" smtClean="0">
                <a:latin typeface="Times New Roman" pitchFamily="18" charset="0"/>
                <a:cs typeface="Times New Roman" pitchFamily="18" charset="0"/>
              </a:rPr>
              <a:t>The question – if we provide an education to an individual who has a disability who may not be hired, is there a liability?</a:t>
            </a:r>
          </a:p>
          <a:p>
            <a:r>
              <a:rPr lang="en-US" dirty="0" smtClean="0">
                <a:latin typeface="Times New Roman" pitchFamily="18" charset="0"/>
                <a:cs typeface="Times New Roman" pitchFamily="18" charset="0"/>
              </a:rPr>
              <a:t>Council of Academic Programs in Communication Sciences and Disorders</a:t>
            </a:r>
          </a:p>
          <a:p>
            <a:r>
              <a:rPr lang="en-US" dirty="0" smtClean="0">
                <a:latin typeface="Times New Roman" pitchFamily="18" charset="0"/>
                <a:cs typeface="Times New Roman" pitchFamily="18" charset="0"/>
                <a:hlinkClick r:id="rId3"/>
              </a:rPr>
              <a:t>http://www.capcsd.org/proceedings/2007/talks/EFslides.pdf</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smtClean="0">
                <a:latin typeface="Times New Roman" pitchFamily="18" charset="0"/>
                <a:cs typeface="Times New Roman" pitchFamily="18" charset="0"/>
              </a:rPr>
              <a:t>Four Distinct Generations</a:t>
            </a:r>
          </a:p>
        </p:txBody>
      </p:sp>
      <p:sp>
        <p:nvSpPr>
          <p:cNvPr id="60419" name="Content Placeholder 2"/>
          <p:cNvSpPr>
            <a:spLocks noGrp="1"/>
          </p:cNvSpPr>
          <p:nvPr>
            <p:ph sz="quarter" idx="1"/>
          </p:nvPr>
        </p:nvSpPr>
        <p:spPr/>
        <p:txBody>
          <a:bodyPr>
            <a:normAutofit lnSpcReduction="10000"/>
          </a:bodyPr>
          <a:lstStyle/>
          <a:p>
            <a:r>
              <a:rPr lang="en-US" sz="2000" b="1" dirty="0" smtClean="0">
                <a:latin typeface="Times New Roman" pitchFamily="18" charset="0"/>
                <a:cs typeface="Times New Roman" pitchFamily="18" charset="0"/>
              </a:rPr>
              <a:t>Generation Why (Under 25) - students</a:t>
            </a:r>
          </a:p>
          <a:p>
            <a:pPr>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Born 1982 – 2000</a:t>
            </a:r>
          </a:p>
          <a:p>
            <a:pPr>
              <a:buNone/>
            </a:pPr>
            <a:r>
              <a:rPr lang="en-US" sz="2000" dirty="0" smtClean="0">
                <a:latin typeface="Times New Roman" pitchFamily="18" charset="0"/>
                <a:cs typeface="Times New Roman" pitchFamily="18" charset="0"/>
              </a:rPr>
              <a:t>		Between 5 – 10% of current workforce</a:t>
            </a:r>
          </a:p>
          <a:p>
            <a:r>
              <a:rPr lang="en-US" sz="2000" b="1" dirty="0" smtClean="0">
                <a:latin typeface="Times New Roman" pitchFamily="18" charset="0"/>
                <a:cs typeface="Times New Roman" pitchFamily="18" charset="0"/>
              </a:rPr>
              <a:t>Generation X (25 – 45)</a:t>
            </a:r>
          </a:p>
          <a:p>
            <a:pPr>
              <a:buNone/>
            </a:pPr>
            <a:r>
              <a:rPr lang="en-US" sz="2000" dirty="0" smtClean="0">
                <a:latin typeface="Times New Roman" pitchFamily="18" charset="0"/>
                <a:cs typeface="Times New Roman" pitchFamily="18" charset="0"/>
              </a:rPr>
              <a:t>		Born 1962 – 1982</a:t>
            </a:r>
          </a:p>
          <a:p>
            <a:pPr>
              <a:buNone/>
            </a:pPr>
            <a:r>
              <a:rPr lang="en-US" sz="2000" dirty="0" smtClean="0">
                <a:latin typeface="Times New Roman" pitchFamily="18" charset="0"/>
                <a:cs typeface="Times New Roman" pitchFamily="18" charset="0"/>
              </a:rPr>
              <a:t>		Between 40 – 45% of current workforce</a:t>
            </a:r>
          </a:p>
          <a:p>
            <a:r>
              <a:rPr lang="en-US" sz="2000" b="1" dirty="0" smtClean="0">
                <a:latin typeface="Times New Roman" pitchFamily="18" charset="0"/>
                <a:cs typeface="Times New Roman" pitchFamily="18" charset="0"/>
              </a:rPr>
              <a:t>Baby Boomers (45 – 62)</a:t>
            </a:r>
          </a:p>
          <a:p>
            <a:pPr>
              <a:buFont typeface="Wingdings" pitchFamily="2" charset="2"/>
              <a:buNone/>
            </a:pPr>
            <a:r>
              <a:rPr lang="en-US" sz="2000" dirty="0" smtClean="0">
                <a:latin typeface="Times New Roman" pitchFamily="18" charset="0"/>
                <a:cs typeface="Times New Roman" pitchFamily="18" charset="0"/>
              </a:rPr>
              <a:t>		Born 1945 – 1962</a:t>
            </a:r>
          </a:p>
          <a:p>
            <a:pPr>
              <a:buFont typeface="Wingdings" pitchFamily="2" charset="2"/>
              <a:buNone/>
            </a:pPr>
            <a:r>
              <a:rPr lang="en-US" sz="2000" dirty="0" smtClean="0">
                <a:latin typeface="Times New Roman" pitchFamily="18" charset="0"/>
                <a:cs typeface="Times New Roman" pitchFamily="18" charset="0"/>
              </a:rPr>
              <a:t>		Between 40 – 45% of current workforce</a:t>
            </a:r>
          </a:p>
          <a:p>
            <a:r>
              <a:rPr lang="en-US" sz="2000" b="1" dirty="0" smtClean="0">
                <a:latin typeface="Times New Roman" pitchFamily="18" charset="0"/>
                <a:cs typeface="Times New Roman" pitchFamily="18" charset="0"/>
              </a:rPr>
              <a:t>Traditionalist (62+)</a:t>
            </a:r>
          </a:p>
          <a:p>
            <a:pPr>
              <a:buNone/>
            </a:pPr>
            <a:r>
              <a:rPr lang="en-US" sz="2000" dirty="0" smtClean="0">
                <a:latin typeface="Times New Roman" pitchFamily="18" charset="0"/>
                <a:cs typeface="Times New Roman" pitchFamily="18" charset="0"/>
              </a:rPr>
              <a:t>		Born 1925 – 1945</a:t>
            </a:r>
          </a:p>
          <a:p>
            <a:pPr>
              <a:buNone/>
            </a:pPr>
            <a:r>
              <a:rPr lang="en-US" sz="2000" dirty="0" smtClean="0">
                <a:latin typeface="Times New Roman" pitchFamily="18" charset="0"/>
                <a:cs typeface="Times New Roman" pitchFamily="18" charset="0"/>
              </a:rPr>
              <a:t>		Between 5 – 10% of current workforce</a:t>
            </a:r>
          </a:p>
          <a:p>
            <a:pPr>
              <a:buFont typeface="Wingdings" pitchFamily="2" charset="2"/>
              <a:buNone/>
            </a:pP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sz="3600" smtClean="0">
                <a:latin typeface="Times New Roman" pitchFamily="18" charset="0"/>
                <a:cs typeface="Times New Roman" pitchFamily="18" charset="0"/>
              </a:rPr>
              <a:t>Age Demographic – ASHA Membership</a:t>
            </a:r>
            <a:r>
              <a:rPr lang="en-US" smtClean="0"/>
              <a:t/>
            </a:r>
            <a:br>
              <a:rPr lang="en-US" smtClean="0"/>
            </a:br>
            <a:endParaRPr lang="en-US" smtClean="0"/>
          </a:p>
        </p:txBody>
      </p:sp>
      <p:sp>
        <p:nvSpPr>
          <p:cNvPr id="59395" name="Content Placeholder 2"/>
          <p:cNvSpPr>
            <a:spLocks noGrp="1"/>
          </p:cNvSpPr>
          <p:nvPr>
            <p:ph sz="quarter" idx="1"/>
          </p:nvPr>
        </p:nvSpPr>
        <p:spPr/>
        <p:txBody>
          <a:bodyPr/>
          <a:lstStyle/>
          <a:p>
            <a:r>
              <a:rPr lang="en-US" dirty="0" smtClean="0">
                <a:latin typeface="Times New Roman" pitchFamily="18" charset="0"/>
                <a:cs typeface="Times New Roman" pitchFamily="18" charset="0"/>
              </a:rPr>
              <a:t>34 and younger 23.6% (Generation X)</a:t>
            </a:r>
          </a:p>
          <a:p>
            <a:r>
              <a:rPr lang="en-US" dirty="0" smtClean="0">
                <a:latin typeface="Times New Roman" pitchFamily="18" charset="0"/>
                <a:cs typeface="Times New Roman" pitchFamily="18" charset="0"/>
              </a:rPr>
              <a:t>35 – 44 29.2%                         </a:t>
            </a:r>
            <a:endParaRPr lang="en-US" b="1"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45 – 54 25.7% (Baby Boomers)</a:t>
            </a:r>
            <a:endParaRPr lang="fr-FR" i="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55 – 64 17.5%</a:t>
            </a:r>
          </a:p>
          <a:p>
            <a:r>
              <a:rPr lang="en-US" dirty="0" smtClean="0">
                <a:latin typeface="Times New Roman" pitchFamily="18" charset="0"/>
                <a:cs typeface="Times New Roman" pitchFamily="18" charset="0"/>
              </a:rPr>
              <a:t>65 and older 4.1% (Traditionalists)</a:t>
            </a:r>
          </a:p>
          <a:p>
            <a:endParaRPr lang="en-US"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hlinkClick r:id="rId3"/>
              </a:rPr>
              <a:t>http://www.asha.org/uploadedFiles/research/memberdata/2008MemberCounts.pdf</a:t>
            </a:r>
            <a:r>
              <a:rPr lang="en-US" sz="1600" dirty="0" smtClean="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Generational Differences</a:t>
            </a:r>
          </a:p>
        </p:txBody>
      </p:sp>
      <p:sp>
        <p:nvSpPr>
          <p:cNvPr id="58371" name="Content Placeholder 2"/>
          <p:cNvSpPr>
            <a:spLocks noGrp="1"/>
          </p:cNvSpPr>
          <p:nvPr>
            <p:ph sz="quarter" idx="1"/>
          </p:nvPr>
        </p:nvSpPr>
        <p:spPr/>
        <p:txBody>
          <a:bodyPr/>
          <a:lstStyle/>
          <a:p>
            <a:r>
              <a:rPr lang="en-US" smtClean="0">
                <a:latin typeface="Times New Roman" pitchFamily="18" charset="0"/>
                <a:cs typeface="Times New Roman" pitchFamily="18" charset="0"/>
              </a:rPr>
              <a:t>Skills that dominate the differences</a:t>
            </a:r>
          </a:p>
          <a:p>
            <a:pPr lvl="1"/>
            <a:r>
              <a:rPr lang="en-US" smtClean="0">
                <a:latin typeface="Times New Roman" pitchFamily="18" charset="0"/>
                <a:cs typeface="Times New Roman" pitchFamily="18" charset="0"/>
              </a:rPr>
              <a:t>Interpersonal and intrapersonal workplace interactions</a:t>
            </a:r>
          </a:p>
          <a:p>
            <a:pPr lvl="1"/>
            <a:r>
              <a:rPr lang="en-US" smtClean="0">
                <a:latin typeface="Times New Roman" pitchFamily="18" charset="0"/>
                <a:cs typeface="Times New Roman" pitchFamily="18" charset="0"/>
              </a:rPr>
              <a:t>Ethics, personal organization and work habits</a:t>
            </a:r>
          </a:p>
          <a:p>
            <a:pPr lvl="1"/>
            <a:r>
              <a:rPr lang="en-US" smtClean="0">
                <a:latin typeface="Times New Roman" pitchFamily="18" charset="0"/>
                <a:cs typeface="Times New Roman" pitchFamily="18" charset="0"/>
              </a:rPr>
              <a:t>Time management </a:t>
            </a:r>
          </a:p>
          <a:p>
            <a:pPr lvl="1"/>
            <a:r>
              <a:rPr lang="en-US" smtClean="0">
                <a:latin typeface="Times New Roman" pitchFamily="18" charset="0"/>
                <a:cs typeface="Times New Roman" pitchFamily="18" charset="0"/>
              </a:rPr>
              <a:t>Teamwork and communication </a:t>
            </a:r>
          </a:p>
          <a:p>
            <a:pPr lvl="1"/>
            <a:r>
              <a:rPr lang="en-US" smtClean="0">
                <a:latin typeface="Times New Roman" pitchFamily="18" charset="0"/>
                <a:cs typeface="Times New Roman" pitchFamily="18" charset="0"/>
              </a:rPr>
              <a:t>Anger management; reasoning and problem solving</a:t>
            </a:r>
          </a:p>
          <a:p>
            <a:endParaRPr lang="en-US"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US" sz="4000" dirty="0" smtClean="0">
                <a:latin typeface="Times New Roman" pitchFamily="18" charset="0"/>
                <a:cs typeface="Times New Roman" pitchFamily="18" charset="0"/>
              </a:rPr>
              <a:t>How do the differences present?</a:t>
            </a:r>
            <a:br>
              <a:rPr lang="en-US" sz="4000" dirty="0" smtClean="0">
                <a:latin typeface="Times New Roman" pitchFamily="18" charset="0"/>
                <a:cs typeface="Times New Roman" pitchFamily="18" charset="0"/>
              </a:rPr>
            </a:br>
            <a:endParaRPr lang="en-US" dirty="0" smtClean="0"/>
          </a:p>
        </p:txBody>
      </p:sp>
      <p:sp>
        <p:nvSpPr>
          <p:cNvPr id="61443" name="Content Placeholder 2"/>
          <p:cNvSpPr>
            <a:spLocks noGrp="1"/>
          </p:cNvSpPr>
          <p:nvPr>
            <p:ph sz="quarter" idx="1"/>
          </p:nvPr>
        </p:nvSpPr>
        <p:spPr/>
        <p:txBody>
          <a:bodyPr/>
          <a:lstStyle/>
          <a:p>
            <a:pPr lvl="1"/>
            <a:r>
              <a:rPr lang="en-US" sz="2800" dirty="0" smtClean="0">
                <a:latin typeface="Times New Roman" pitchFamily="18" charset="0"/>
                <a:cs typeface="Times New Roman" pitchFamily="18" charset="0"/>
              </a:rPr>
              <a:t>Interpersonal and intrapersonal workplace interactions</a:t>
            </a:r>
          </a:p>
          <a:p>
            <a:pPr lvl="1"/>
            <a:r>
              <a:rPr lang="en-US" sz="2800" dirty="0" smtClean="0">
                <a:latin typeface="Times New Roman" pitchFamily="18" charset="0"/>
                <a:cs typeface="Times New Roman" pitchFamily="18" charset="0"/>
              </a:rPr>
              <a:t>Ethics, personal organization and work habits</a:t>
            </a:r>
          </a:p>
          <a:p>
            <a:pPr lvl="1"/>
            <a:r>
              <a:rPr lang="en-US" sz="2800" dirty="0" smtClean="0">
                <a:latin typeface="Times New Roman" pitchFamily="18" charset="0"/>
                <a:cs typeface="Times New Roman" pitchFamily="18" charset="0"/>
              </a:rPr>
              <a:t>Time management </a:t>
            </a:r>
          </a:p>
          <a:p>
            <a:pPr lvl="1"/>
            <a:r>
              <a:rPr lang="en-US" sz="2800" dirty="0" smtClean="0">
                <a:latin typeface="Times New Roman" pitchFamily="18" charset="0"/>
                <a:cs typeface="Times New Roman" pitchFamily="18" charset="0"/>
              </a:rPr>
              <a:t>Teamwork and communication </a:t>
            </a:r>
          </a:p>
          <a:p>
            <a:pPr lvl="1"/>
            <a:r>
              <a:rPr lang="en-US" sz="2800" dirty="0" smtClean="0">
                <a:latin typeface="Times New Roman" pitchFamily="18" charset="0"/>
                <a:cs typeface="Times New Roman" pitchFamily="18" charset="0"/>
              </a:rPr>
              <a:t>Anger management; reasoning and problem solving</a:t>
            </a:r>
          </a:p>
          <a:p>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Differences and supervision…</a:t>
            </a:r>
          </a:p>
        </p:txBody>
      </p:sp>
      <p:sp>
        <p:nvSpPr>
          <p:cNvPr id="62467" name="Content Placeholder 2"/>
          <p:cNvSpPr>
            <a:spLocks noGrp="1"/>
          </p:cNvSpPr>
          <p:nvPr>
            <p:ph sz="quarter" idx="1"/>
          </p:nvPr>
        </p:nvSpPr>
        <p:spPr/>
        <p:txBody>
          <a:bodyPr/>
          <a:lstStyle/>
          <a:p>
            <a:r>
              <a:rPr lang="en-US" dirty="0" smtClean="0">
                <a:latin typeface="Times New Roman" pitchFamily="18" charset="0"/>
                <a:cs typeface="Times New Roman" pitchFamily="18" charset="0"/>
              </a:rPr>
              <a:t>Failing to discuss cultural issues in supervision may lead to miscommunications, misunderstandings, "hidden" agendas, assumptions, and disconnections between supervisors and supervisees. </a:t>
            </a:r>
          </a:p>
          <a:p>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itchFamily="18" charset="0"/>
                <a:cs typeface="Times New Roman" pitchFamily="18" charset="0"/>
              </a:rPr>
              <a:t>We welcome you….</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sz="3600" dirty="0" smtClean="0">
                <a:latin typeface="Times New Roman" pitchFamily="18" charset="0"/>
                <a:cs typeface="Times New Roman" pitchFamily="18" charset="0"/>
              </a:rPr>
              <a:t>We join the faculty at Seton Hall in appreciation of YOU!</a:t>
            </a:r>
          </a:p>
          <a:p>
            <a:r>
              <a:rPr lang="en-US" sz="3600" dirty="0" smtClean="0">
                <a:latin typeface="Times New Roman" pitchFamily="18" charset="0"/>
                <a:cs typeface="Times New Roman" pitchFamily="18" charset="0"/>
              </a:rPr>
              <a:t>We hope to provide you with information that will enhance your supervisory experience </a:t>
            </a:r>
            <a:endParaRPr lang="en-US" sz="36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latin typeface="Times New Roman" pitchFamily="18" charset="0"/>
                <a:cs typeface="Times New Roman" pitchFamily="18" charset="0"/>
              </a:rPr>
              <a:t>Strategies</a:t>
            </a:r>
          </a:p>
        </p:txBody>
      </p:sp>
      <p:sp>
        <p:nvSpPr>
          <p:cNvPr id="63491" name="Content Placeholder 2"/>
          <p:cNvSpPr>
            <a:spLocks noGrp="1"/>
          </p:cNvSpPr>
          <p:nvPr>
            <p:ph sz="quarter" idx="1"/>
          </p:nvPr>
        </p:nvSpPr>
        <p:spPr/>
        <p:txBody>
          <a:bodyPr>
            <a:normAutofit/>
          </a:bodyPr>
          <a:lstStyle/>
          <a:p>
            <a:r>
              <a:rPr lang="en-US" smtClean="0">
                <a:latin typeface="Times New Roman" pitchFamily="18" charset="0"/>
                <a:cs typeface="Times New Roman" pitchFamily="18" charset="0"/>
              </a:rPr>
              <a:t>Initiate discussion of culture and cultural differences early in the supervisory relationship. </a:t>
            </a:r>
          </a:p>
          <a:p>
            <a:r>
              <a:rPr lang="en-US" smtClean="0">
                <a:latin typeface="Times New Roman" pitchFamily="18" charset="0"/>
                <a:cs typeface="Times New Roman" pitchFamily="18" charset="0"/>
              </a:rPr>
              <a:t>Give supervisees the chance to work with supervisors of diverse cultural backgrounds.</a:t>
            </a:r>
          </a:p>
          <a:p>
            <a:r>
              <a:rPr lang="en-US" smtClean="0">
                <a:latin typeface="Times New Roman" pitchFamily="18" charset="0"/>
                <a:cs typeface="Times New Roman" pitchFamily="18" charset="0"/>
              </a:rPr>
              <a:t>Use a variety of personnel in the agency for multicultural training. </a:t>
            </a:r>
          </a:p>
          <a:p>
            <a:r>
              <a:rPr lang="en-US" smtClean="0">
                <a:latin typeface="Times New Roman" pitchFamily="18" charset="0"/>
                <a:cs typeface="Times New Roman" pitchFamily="18" charset="0"/>
              </a:rPr>
              <a:t>Discuss how unintentional racism may arise in supervision.</a:t>
            </a:r>
          </a:p>
          <a:p>
            <a:endParaRPr lang="en-US"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US" sz="3400" b="1" smtClean="0">
                <a:latin typeface="Times New Roman" pitchFamily="18" charset="0"/>
              </a:rPr>
              <a:t> </a:t>
            </a:r>
            <a:r>
              <a:rPr lang="en-US" sz="2400" b="1" smtClean="0">
                <a:latin typeface="Times New Roman" pitchFamily="18" charset="0"/>
              </a:rPr>
              <a:t/>
            </a:r>
            <a:br>
              <a:rPr lang="en-US" sz="2400" b="1" smtClean="0">
                <a:latin typeface="Times New Roman" pitchFamily="18" charset="0"/>
              </a:rPr>
            </a:br>
            <a:r>
              <a:rPr lang="en-US" sz="3200" b="1" smtClean="0">
                <a:latin typeface="Times New Roman" pitchFamily="18" charset="0"/>
              </a:rPr>
              <a:t>A Little Historical Perspective</a:t>
            </a:r>
            <a:br>
              <a:rPr lang="en-US" sz="3200" b="1" smtClean="0">
                <a:latin typeface="Times New Roman" pitchFamily="18" charset="0"/>
              </a:rPr>
            </a:br>
            <a:endParaRPr lang="en-US" sz="3400" b="1" smtClean="0">
              <a:latin typeface="Times New Roman" pitchFamily="18" charset="0"/>
            </a:endParaRPr>
          </a:p>
        </p:txBody>
      </p:sp>
      <p:sp>
        <p:nvSpPr>
          <p:cNvPr id="4099" name="Rectangle 3"/>
          <p:cNvSpPr>
            <a:spLocks noGrp="1" noChangeArrowheads="1"/>
          </p:cNvSpPr>
          <p:nvPr>
            <p:ph sz="quarter" idx="1"/>
          </p:nvPr>
        </p:nvSpPr>
        <p:spPr/>
        <p:txBody>
          <a:bodyPr/>
          <a:lstStyle/>
          <a:p>
            <a:pPr eaLnBrk="1" hangingPunct="1"/>
            <a:r>
              <a:rPr lang="en-US" sz="2800" smtClean="0">
                <a:latin typeface="Times New Roman" pitchFamily="18" charset="0"/>
              </a:rPr>
              <a:t>Supervisors manage and direct the process</a:t>
            </a:r>
          </a:p>
          <a:p>
            <a:pPr eaLnBrk="1" hangingPunct="1"/>
            <a:r>
              <a:rPr lang="en-US" sz="2800" smtClean="0">
                <a:latin typeface="Times New Roman" pitchFamily="18" charset="0"/>
              </a:rPr>
              <a:t>Process is often predicated upon evaluation activities</a:t>
            </a:r>
          </a:p>
          <a:p>
            <a:pPr eaLnBrk="1" hangingPunct="1"/>
            <a:r>
              <a:rPr lang="en-US" sz="2800" smtClean="0">
                <a:latin typeface="Times New Roman" pitchFamily="18" charset="0"/>
              </a:rPr>
              <a:t>Supervisees assume a respondent role</a:t>
            </a:r>
          </a:p>
          <a:p>
            <a:pPr eaLnBrk="1" hangingPunct="1"/>
            <a:r>
              <a:rPr lang="en-US" sz="2800" smtClean="0">
                <a:latin typeface="Times New Roman" pitchFamily="18" charset="0"/>
              </a:rPr>
              <a:t>Supervisor’s perception of their behavior within the supervisory process is not always accurate</a:t>
            </a:r>
          </a:p>
          <a:p>
            <a:pPr eaLnBrk="1" hangingPunct="1"/>
            <a:r>
              <a:rPr lang="en-US" sz="2800" smtClean="0">
                <a:latin typeface="Times New Roman" pitchFamily="18" charset="0"/>
              </a:rPr>
              <a:t>Supervisors often feel real world pressures  </a:t>
            </a:r>
            <a:endParaRPr lang="en-US"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sz="3200" b="1" dirty="0" smtClean="0">
                <a:latin typeface="Times New Roman" pitchFamily="18" charset="0"/>
              </a:rPr>
              <a:t>Supervision and the Implications for ASHA Standards</a:t>
            </a:r>
          </a:p>
        </p:txBody>
      </p:sp>
      <p:sp>
        <p:nvSpPr>
          <p:cNvPr id="5123" name="Rectangle 3"/>
          <p:cNvSpPr>
            <a:spLocks noGrp="1" noChangeArrowheads="1"/>
          </p:cNvSpPr>
          <p:nvPr>
            <p:ph sz="quarter" idx="1"/>
          </p:nvPr>
        </p:nvSpPr>
        <p:spPr/>
        <p:txBody>
          <a:bodyPr>
            <a:normAutofit/>
          </a:bodyPr>
          <a:lstStyle/>
          <a:p>
            <a:pPr eaLnBrk="1" hangingPunct="1">
              <a:lnSpc>
                <a:spcPct val="90000"/>
              </a:lnSpc>
            </a:pPr>
            <a:r>
              <a:rPr lang="en-US" smtClean="0">
                <a:latin typeface="Times New Roman" pitchFamily="18" charset="0"/>
              </a:rPr>
              <a:t>Formative assessment of clinical practicum</a:t>
            </a:r>
          </a:p>
          <a:p>
            <a:pPr eaLnBrk="1" hangingPunct="1">
              <a:lnSpc>
                <a:spcPct val="90000"/>
              </a:lnSpc>
            </a:pPr>
            <a:r>
              <a:rPr lang="en-US" smtClean="0">
                <a:latin typeface="Times New Roman" pitchFamily="18" charset="0"/>
              </a:rPr>
              <a:t>Evaluation of critical thinking, decision-making, and problem solving skills</a:t>
            </a:r>
          </a:p>
          <a:p>
            <a:pPr eaLnBrk="1" hangingPunct="1">
              <a:lnSpc>
                <a:spcPct val="90000"/>
              </a:lnSpc>
            </a:pPr>
            <a:r>
              <a:rPr lang="en-US" smtClean="0">
                <a:latin typeface="Times New Roman" pitchFamily="18" charset="0"/>
              </a:rPr>
              <a:t>On-going across the length of the  training program, i.e., not static, but developmental</a:t>
            </a:r>
          </a:p>
          <a:p>
            <a:pPr eaLnBrk="1" hangingPunct="1">
              <a:lnSpc>
                <a:spcPct val="90000"/>
              </a:lnSpc>
            </a:pPr>
            <a:r>
              <a:rPr lang="en-US" smtClean="0">
                <a:latin typeface="Times New Roman" pitchFamily="18" charset="0"/>
              </a:rPr>
              <a:t>Implied increasing supervisee competence AND independence</a:t>
            </a:r>
          </a:p>
          <a:p>
            <a:pPr eaLnBrk="1" hangingPunct="1">
              <a:lnSpc>
                <a:spcPct val="90000"/>
              </a:lnSpc>
            </a:pPr>
            <a:r>
              <a:rPr lang="en-US" smtClean="0">
                <a:latin typeface="Times New Roman" pitchFamily="18" charset="0"/>
              </a:rPr>
              <a:t>Variable intensity of supervision per student</a:t>
            </a:r>
          </a:p>
          <a:p>
            <a:pPr eaLnBrk="1" hangingPunct="1">
              <a:lnSpc>
                <a:spcPct val="90000"/>
              </a:lnSpc>
            </a:pPr>
            <a:r>
              <a:rPr lang="en-US" smtClean="0">
                <a:latin typeface="Times New Roman" pitchFamily="18" charset="0"/>
              </a:rPr>
              <a:t>Implied direct involvement of supervisee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b="1" smtClean="0">
                <a:latin typeface="Times New Roman" pitchFamily="18" charset="0"/>
              </a:rPr>
              <a:t>Formative Assessment</a:t>
            </a:r>
          </a:p>
        </p:txBody>
      </p:sp>
      <p:sp>
        <p:nvSpPr>
          <p:cNvPr id="6147" name="Rectangle 3"/>
          <p:cNvSpPr>
            <a:spLocks noGrp="1" noChangeArrowheads="1"/>
          </p:cNvSpPr>
          <p:nvPr>
            <p:ph sz="quarter" idx="1"/>
          </p:nvPr>
        </p:nvSpPr>
        <p:spPr/>
        <p:txBody>
          <a:bodyPr/>
          <a:lstStyle/>
          <a:p>
            <a:pPr eaLnBrk="1" hangingPunct="1"/>
            <a:r>
              <a:rPr lang="en-US" sz="2800" dirty="0" smtClean="0">
                <a:latin typeface="Times New Roman" pitchFamily="18" charset="0"/>
              </a:rPr>
              <a:t>Formative assessment occurs when supervisee’s skills, values, reflective and analytical abilities are a focus of development by both supervisor and supervisee</a:t>
            </a:r>
          </a:p>
          <a:p>
            <a:pPr eaLnBrk="1" hangingPunct="1"/>
            <a:r>
              <a:rPr lang="en-US" sz="2800" dirty="0" smtClean="0">
                <a:latin typeface="Times New Roman" pitchFamily="18" charset="0"/>
              </a:rPr>
              <a:t>The challenge of the standards is to develop a process and correlate skills that support formative assessment</a:t>
            </a:r>
          </a:p>
          <a:p>
            <a:pPr eaLnBrk="1" hangingPunct="1">
              <a:buFont typeface="Wingdings" pitchFamily="2" charset="2"/>
              <a:buNone/>
            </a:pPr>
            <a:endParaRPr lang="en-US" sz="2800" dirty="0" smtClean="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sz="3600" b="1" smtClean="0">
                <a:latin typeface="Times New Roman" pitchFamily="18" charset="0"/>
              </a:rPr>
              <a:t>Formative Assessment…An Example</a:t>
            </a:r>
          </a:p>
        </p:txBody>
      </p:sp>
      <p:sp>
        <p:nvSpPr>
          <p:cNvPr id="7171" name="Rectangle 3"/>
          <p:cNvSpPr>
            <a:spLocks noGrp="1" noChangeArrowheads="1"/>
          </p:cNvSpPr>
          <p:nvPr>
            <p:ph sz="quarter" idx="1"/>
          </p:nvPr>
        </p:nvSpPr>
        <p:spPr/>
        <p:txBody>
          <a:bodyPr>
            <a:normAutofit/>
          </a:bodyPr>
          <a:lstStyle/>
          <a:p>
            <a:pPr marL="571500" indent="-571500" eaLnBrk="1" hangingPunct="1">
              <a:lnSpc>
                <a:spcPct val="90000"/>
              </a:lnSpc>
            </a:pPr>
            <a:r>
              <a:rPr lang="en-US" sz="2800" smtClean="0">
                <a:latin typeface="Times New Roman" pitchFamily="18" charset="0"/>
              </a:rPr>
              <a:t>Competence in administration of the Oral and Written Language Scales will be demonstrated by:</a:t>
            </a:r>
          </a:p>
          <a:p>
            <a:pPr marL="571500" indent="-571500" eaLnBrk="1" hangingPunct="1">
              <a:lnSpc>
                <a:spcPct val="90000"/>
              </a:lnSpc>
              <a:buFont typeface="Wingdings" pitchFamily="2" charset="2"/>
              <a:buNone/>
            </a:pPr>
            <a:r>
              <a:rPr lang="en-US" sz="2800" smtClean="0">
                <a:latin typeface="Times New Roman" pitchFamily="18" charset="0"/>
              </a:rPr>
              <a:t>      1.  Reading the protocol manual</a:t>
            </a:r>
          </a:p>
          <a:p>
            <a:pPr marL="571500" indent="-571500" eaLnBrk="1" hangingPunct="1">
              <a:lnSpc>
                <a:spcPct val="90000"/>
              </a:lnSpc>
              <a:buFont typeface="Wingdings" pitchFamily="2" charset="2"/>
              <a:buNone/>
            </a:pPr>
            <a:r>
              <a:rPr lang="en-US" sz="2800" smtClean="0">
                <a:latin typeface="Times New Roman" pitchFamily="18" charset="0"/>
              </a:rPr>
              <a:t>      2.  Successful practice test administration  X  5</a:t>
            </a:r>
          </a:p>
          <a:p>
            <a:pPr marL="571500" indent="-571500" eaLnBrk="1" hangingPunct="1">
              <a:lnSpc>
                <a:spcPct val="90000"/>
              </a:lnSpc>
              <a:buFont typeface="Wingdings" pitchFamily="2" charset="2"/>
              <a:buNone/>
            </a:pPr>
            <a:r>
              <a:rPr lang="en-US" sz="2800" smtClean="0">
                <a:latin typeface="Times New Roman" pitchFamily="18" charset="0"/>
              </a:rPr>
              <a:t>      3.  Administration of test to client X  3</a:t>
            </a:r>
          </a:p>
          <a:p>
            <a:pPr marL="571500" indent="-571500" eaLnBrk="1" hangingPunct="1">
              <a:lnSpc>
                <a:spcPct val="90000"/>
              </a:lnSpc>
              <a:buFont typeface="Wingdings" pitchFamily="2" charset="2"/>
              <a:buNone/>
            </a:pPr>
            <a:r>
              <a:rPr lang="en-US" sz="2800" smtClean="0">
                <a:latin typeface="Times New Roman" pitchFamily="18" charset="0"/>
              </a:rPr>
              <a:t>      4.  Accurate scoring of test  X   3</a:t>
            </a:r>
          </a:p>
          <a:p>
            <a:pPr marL="571500" indent="-571500" eaLnBrk="1" hangingPunct="1">
              <a:lnSpc>
                <a:spcPct val="90000"/>
              </a:lnSpc>
              <a:buFont typeface="Wingdings" pitchFamily="2" charset="2"/>
              <a:buNone/>
            </a:pPr>
            <a:r>
              <a:rPr lang="en-US" sz="2800" smtClean="0">
                <a:latin typeface="Times New Roman" pitchFamily="18" charset="0"/>
              </a:rPr>
              <a:t>      5.  Complete written narrative summary of test </a:t>
            </a:r>
          </a:p>
          <a:p>
            <a:pPr marL="571500" indent="-571500" eaLnBrk="1" hangingPunct="1">
              <a:lnSpc>
                <a:spcPct val="90000"/>
              </a:lnSpc>
              <a:buFont typeface="Wingdings" pitchFamily="2" charset="2"/>
              <a:buNone/>
            </a:pPr>
            <a:r>
              <a:rPr lang="en-US" sz="2800" smtClean="0">
                <a:latin typeface="Times New Roman" pitchFamily="18" charset="0"/>
              </a:rPr>
              <a:t>           scores and analysis  X 3</a:t>
            </a:r>
          </a:p>
          <a:p>
            <a:pPr marL="571500" indent="-571500" eaLnBrk="1" hangingPunct="1">
              <a:lnSpc>
                <a:spcPct val="90000"/>
              </a:lnSpc>
              <a:buFont typeface="Wingdings" pitchFamily="2" charset="2"/>
              <a:buNone/>
            </a:pPr>
            <a:r>
              <a:rPr lang="en-US" sz="2800" smtClean="0">
                <a:latin typeface="Times New Roman" pitchFamily="18" charset="0"/>
              </a:rPr>
              <a:t>      6.  </a:t>
            </a:r>
            <a:r>
              <a:rPr lang="en-US" sz="2800" b="1" smtClean="0">
                <a:latin typeface="Times New Roman" pitchFamily="18" charset="0"/>
              </a:rPr>
              <a:t>Mediation with supervisee throughout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228600"/>
            <a:ext cx="8001000" cy="1216025"/>
          </a:xfrm>
        </p:spPr>
        <p:txBody>
          <a:bodyPr/>
          <a:lstStyle/>
          <a:p>
            <a:pPr eaLnBrk="1" hangingPunct="1"/>
            <a:r>
              <a:rPr lang="en-US" sz="3600" b="1" smtClean="0">
                <a:latin typeface="Times New Roman" pitchFamily="18" charset="0"/>
              </a:rPr>
              <a:t>Summative Assessment</a:t>
            </a:r>
          </a:p>
        </p:txBody>
      </p:sp>
      <p:sp>
        <p:nvSpPr>
          <p:cNvPr id="8195" name="Rectangle 3"/>
          <p:cNvSpPr>
            <a:spLocks noGrp="1" noChangeArrowheads="1"/>
          </p:cNvSpPr>
          <p:nvPr>
            <p:ph sz="quarter" idx="1"/>
          </p:nvPr>
        </p:nvSpPr>
        <p:spPr/>
        <p:txBody>
          <a:bodyPr/>
          <a:lstStyle/>
          <a:p>
            <a:pPr eaLnBrk="1" hangingPunct="1"/>
            <a:r>
              <a:rPr lang="en-US" sz="2800" smtClean="0">
                <a:latin typeface="Times New Roman" pitchFamily="18" charset="0"/>
              </a:rPr>
              <a:t> More traditional</a:t>
            </a:r>
          </a:p>
          <a:p>
            <a:pPr eaLnBrk="1" hangingPunct="1"/>
            <a:endParaRPr lang="en-US" sz="2800" smtClean="0">
              <a:latin typeface="Times New Roman" pitchFamily="18" charset="0"/>
            </a:endParaRPr>
          </a:p>
          <a:p>
            <a:pPr eaLnBrk="1" hangingPunct="1"/>
            <a:r>
              <a:rPr lang="en-US" sz="2800" smtClean="0">
                <a:latin typeface="Times New Roman" pitchFamily="18" charset="0"/>
              </a:rPr>
              <a:t>Use of tests and quizzes in courses</a:t>
            </a:r>
          </a:p>
          <a:p>
            <a:pPr eaLnBrk="1" hangingPunct="1"/>
            <a:endParaRPr lang="en-US" sz="2800" smtClean="0">
              <a:latin typeface="Times New Roman" pitchFamily="18" charset="0"/>
            </a:endParaRPr>
          </a:p>
          <a:p>
            <a:pPr eaLnBrk="1" hangingPunct="1"/>
            <a:r>
              <a:rPr lang="en-US" sz="2800" smtClean="0">
                <a:latin typeface="Times New Roman" pitchFamily="18" charset="0"/>
              </a:rPr>
              <a:t>Written comprehensive exams</a:t>
            </a:r>
          </a:p>
          <a:p>
            <a:pPr eaLnBrk="1" hangingPunct="1"/>
            <a:endParaRPr lang="en-US" sz="2800" smtClean="0">
              <a:latin typeface="Times New Roman" pitchFamily="18" charset="0"/>
            </a:endParaRPr>
          </a:p>
          <a:p>
            <a:pPr eaLnBrk="1" hangingPunct="1"/>
            <a:r>
              <a:rPr lang="en-US" sz="2800" smtClean="0">
                <a:latin typeface="Times New Roman" pitchFamily="18" charset="0"/>
              </a:rPr>
              <a:t>PRAXIS Exam</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b="1" smtClean="0">
                <a:latin typeface="Times New Roman" pitchFamily="18" charset="0"/>
              </a:rPr>
              <a:t>Critical Thinking</a:t>
            </a:r>
          </a:p>
        </p:txBody>
      </p:sp>
      <p:sp>
        <p:nvSpPr>
          <p:cNvPr id="9219" name="Rectangle 3"/>
          <p:cNvSpPr>
            <a:spLocks noGrp="1" noChangeArrowheads="1"/>
          </p:cNvSpPr>
          <p:nvPr>
            <p:ph sz="quarter" idx="1"/>
          </p:nvPr>
        </p:nvSpPr>
        <p:spPr/>
        <p:txBody>
          <a:bodyPr/>
          <a:lstStyle/>
          <a:p>
            <a:pPr eaLnBrk="1" hangingPunct="1"/>
            <a:endParaRPr lang="en-US" sz="2800" smtClean="0">
              <a:latin typeface="Times New Roman" pitchFamily="18" charset="0"/>
            </a:endParaRPr>
          </a:p>
          <a:p>
            <a:pPr eaLnBrk="1" hangingPunct="1"/>
            <a:r>
              <a:rPr lang="en-US" sz="2800" smtClean="0">
                <a:latin typeface="Times New Roman" pitchFamily="18" charset="0"/>
              </a:rPr>
              <a:t>Complexity of thought</a:t>
            </a:r>
          </a:p>
          <a:p>
            <a:pPr eaLnBrk="1" hangingPunct="1"/>
            <a:endParaRPr lang="en-US" sz="2800" smtClean="0">
              <a:latin typeface="Times New Roman" pitchFamily="18" charset="0"/>
            </a:endParaRPr>
          </a:p>
          <a:p>
            <a:pPr eaLnBrk="1" hangingPunct="1"/>
            <a:r>
              <a:rPr lang="en-US" sz="2800" smtClean="0">
                <a:latin typeface="Times New Roman" pitchFamily="18" charset="0"/>
              </a:rPr>
              <a:t>Two primary theoretical “schools”</a:t>
            </a:r>
          </a:p>
          <a:p>
            <a:pPr eaLnBrk="1" hangingPunct="1">
              <a:buFont typeface="Wingdings" pitchFamily="2" charset="2"/>
              <a:buNone/>
            </a:pPr>
            <a:r>
              <a:rPr lang="en-US" sz="2800" smtClean="0">
                <a:latin typeface="Times New Roman" pitchFamily="18" charset="0"/>
              </a:rPr>
              <a:t>      1.  Direct </a:t>
            </a:r>
          </a:p>
          <a:p>
            <a:pPr eaLnBrk="1" hangingPunct="1">
              <a:buFont typeface="Wingdings" pitchFamily="2" charset="2"/>
              <a:buNone/>
            </a:pPr>
            <a:r>
              <a:rPr lang="en-US" sz="2800" smtClean="0">
                <a:latin typeface="Times New Roman" pitchFamily="18" charset="0"/>
              </a:rPr>
              <a:t>      2.  Infusionist</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b="1" smtClean="0">
                <a:latin typeface="Times New Roman" pitchFamily="18" charset="0"/>
              </a:rPr>
              <a:t>Moses and Shapiro  (1996)</a:t>
            </a:r>
          </a:p>
        </p:txBody>
      </p:sp>
      <p:sp>
        <p:nvSpPr>
          <p:cNvPr id="10243" name="Rectangle 3"/>
          <p:cNvSpPr>
            <a:spLocks noGrp="1" noChangeArrowheads="1"/>
          </p:cNvSpPr>
          <p:nvPr>
            <p:ph sz="quarter" idx="1"/>
          </p:nvPr>
        </p:nvSpPr>
        <p:spPr>
          <a:xfrm>
            <a:off x="685800" y="1752600"/>
            <a:ext cx="7881938" cy="3810000"/>
          </a:xfrm>
        </p:spPr>
        <p:txBody>
          <a:bodyPr/>
          <a:lstStyle/>
          <a:p>
            <a:pPr marL="571500" indent="-571500" eaLnBrk="1" hangingPunct="1"/>
            <a:r>
              <a:rPr lang="en-US" sz="2800" smtClean="0">
                <a:latin typeface="Times New Roman" pitchFamily="18" charset="0"/>
              </a:rPr>
              <a:t> Levels of  thinking</a:t>
            </a:r>
          </a:p>
          <a:p>
            <a:pPr marL="571500" indent="-571500" eaLnBrk="1" hangingPunct="1"/>
            <a:endParaRPr lang="en-US" sz="2800" smtClean="0">
              <a:latin typeface="Times New Roman" pitchFamily="18" charset="0"/>
            </a:endParaRPr>
          </a:p>
          <a:p>
            <a:pPr marL="571500" indent="-571500" eaLnBrk="1" hangingPunct="1">
              <a:buFont typeface="Wingdings" pitchFamily="2" charset="2"/>
              <a:buNone/>
            </a:pPr>
            <a:r>
              <a:rPr lang="en-US" sz="2800" smtClean="0">
                <a:latin typeface="Times New Roman" pitchFamily="18" charset="0"/>
              </a:rPr>
              <a:t>        1.  Dichotic</a:t>
            </a:r>
          </a:p>
          <a:p>
            <a:pPr marL="571500" indent="-571500" eaLnBrk="1" hangingPunct="1">
              <a:buFont typeface="Wingdings" pitchFamily="2" charset="2"/>
              <a:buNone/>
            </a:pPr>
            <a:r>
              <a:rPr lang="en-US" sz="2800" smtClean="0">
                <a:latin typeface="Times New Roman" pitchFamily="18" charset="0"/>
              </a:rPr>
              <a:t>        2.  Early logical decision-making</a:t>
            </a:r>
          </a:p>
          <a:p>
            <a:pPr marL="571500" indent="-571500" eaLnBrk="1" hangingPunct="1">
              <a:buFont typeface="Wingdings" pitchFamily="2" charset="2"/>
              <a:buNone/>
            </a:pPr>
            <a:r>
              <a:rPr lang="en-US" sz="2800" smtClean="0">
                <a:latin typeface="Times New Roman" pitchFamily="18" charset="0"/>
              </a:rPr>
              <a:t>        3.  Later logical decision-making</a:t>
            </a:r>
          </a:p>
          <a:p>
            <a:pPr marL="571500" indent="-571500" eaLnBrk="1" hangingPunct="1">
              <a:buFont typeface="Wingdings" pitchFamily="2" charset="2"/>
              <a:buNone/>
            </a:pPr>
            <a:r>
              <a:rPr lang="en-US" sz="2800" smtClean="0">
                <a:latin typeface="Times New Roman" pitchFamily="18" charset="0"/>
              </a:rPr>
              <a:t>        4.  Truth is relative (requires analysis and critical     </a:t>
            </a:r>
          </a:p>
          <a:p>
            <a:pPr marL="571500" indent="-571500" eaLnBrk="1" hangingPunct="1">
              <a:buFont typeface="Wingdings" pitchFamily="2" charset="2"/>
              <a:buNone/>
            </a:pPr>
            <a:r>
              <a:rPr lang="en-US" sz="2800" smtClean="0">
                <a:latin typeface="Times New Roman" pitchFamily="18" charset="0"/>
              </a:rPr>
              <a:t>             thinking)</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sz="quarter" idx="1"/>
          </p:nvPr>
        </p:nvSpPr>
        <p:spPr/>
        <p:txBody>
          <a:bodyPr/>
          <a:lstStyle/>
          <a:p>
            <a:pPr eaLnBrk="1" hangingPunct="1"/>
            <a:endParaRPr lang="en-US" smtClean="0"/>
          </a:p>
          <a:p>
            <a:pPr eaLnBrk="1" hangingPunct="1"/>
            <a:endParaRPr lang="en-US" smtClean="0"/>
          </a:p>
          <a:p>
            <a:pPr eaLnBrk="1" hangingPunct="1"/>
            <a:r>
              <a:rPr lang="en-US" smtClean="0">
                <a:latin typeface="Times New Roman" pitchFamily="18" charset="0"/>
              </a:rPr>
              <a:t>What we need is a process that will facilitate both critical thinking and formative assessment.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sz="3200" b="1" smtClean="0">
                <a:latin typeface="Times New Roman" pitchFamily="18" charset="0"/>
              </a:rPr>
              <a:t/>
            </a:r>
            <a:br>
              <a:rPr lang="en-US" sz="3200" b="1" smtClean="0">
                <a:latin typeface="Times New Roman" pitchFamily="18" charset="0"/>
              </a:rPr>
            </a:br>
            <a:r>
              <a:rPr lang="en-US" sz="3600" b="1" smtClean="0">
                <a:latin typeface="Times New Roman" pitchFamily="18" charset="0"/>
              </a:rPr>
              <a:t>Definition</a:t>
            </a:r>
          </a:p>
        </p:txBody>
      </p:sp>
      <p:sp>
        <p:nvSpPr>
          <p:cNvPr id="12291" name="Rectangle 3"/>
          <p:cNvSpPr>
            <a:spLocks noGrp="1" noChangeArrowheads="1"/>
          </p:cNvSpPr>
          <p:nvPr>
            <p:ph sz="quarter" idx="1"/>
          </p:nvPr>
        </p:nvSpPr>
        <p:spPr/>
        <p:txBody>
          <a:bodyPr/>
          <a:lstStyle/>
          <a:p>
            <a:pPr eaLnBrk="1" hangingPunct="1"/>
            <a:r>
              <a:rPr lang="en-US" sz="2800" smtClean="0">
                <a:latin typeface="Times New Roman" pitchFamily="18" charset="0"/>
              </a:rPr>
              <a:t>Supervision is a (clinical) teaching process that consists of a variety of patterns of behavior, the ap-proptiateness of which depends  upon the needs, expectations, competencies, and philosophy of the supervisor and the supervisee and the specifics of the situation.</a:t>
            </a:r>
          </a:p>
          <a:p>
            <a:pPr eaLnBrk="1" hangingPunct="1">
              <a:buFont typeface="Wingdings" pitchFamily="2" charset="2"/>
              <a:buNone/>
            </a:pPr>
            <a:r>
              <a:rPr lang="en-US" sz="2800" smtClean="0">
                <a:latin typeface="Times New Roman" pitchFamily="18" charset="0"/>
              </a:rPr>
              <a:t>                                                 Anderson, 1988</a:t>
            </a:r>
          </a:p>
          <a:p>
            <a:pPr eaLnBrk="1" hangingPunct="1"/>
            <a:r>
              <a:rPr lang="en-US" sz="2800" smtClean="0">
                <a:latin typeface="Times New Roman" pitchFamily="18" charset="0"/>
              </a:rPr>
              <a:t>Supervision is never the same</a:t>
            </a:r>
          </a:p>
          <a:p>
            <a:pPr eaLnBrk="1" hangingPunct="1"/>
            <a:r>
              <a:rPr lang="en-US" sz="2800" smtClean="0">
                <a:latin typeface="Times New Roman" pitchFamily="18" charset="0"/>
              </a:rPr>
              <a:t>Supervision is much more than evaluation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Times New Roman" pitchFamily="18" charset="0"/>
                <a:cs typeface="Times New Roman" pitchFamily="18" charset="0"/>
              </a:rPr>
              <a:t>Audience</a:t>
            </a:r>
            <a:endParaRPr lang="en-US" dirty="0">
              <a:latin typeface="Times New Roman" pitchFamily="18" charset="0"/>
              <a:cs typeface="Times New Roman" pitchFamily="18" charset="0"/>
            </a:endParaRPr>
          </a:p>
        </p:txBody>
      </p:sp>
      <p:sp>
        <p:nvSpPr>
          <p:cNvPr id="7" name="Content Placeholder 6"/>
          <p:cNvSpPr>
            <a:spLocks noGrp="1"/>
          </p:cNvSpPr>
          <p:nvPr>
            <p:ph sz="quarter" idx="1"/>
          </p:nvPr>
        </p:nvSpPr>
        <p:spPr/>
        <p:txBody>
          <a:bodyPr/>
          <a:lstStyle/>
          <a:p>
            <a:r>
              <a:rPr lang="en-US" sz="3200" dirty="0" smtClean="0">
                <a:latin typeface="Times New Roman" pitchFamily="18" charset="0"/>
                <a:cs typeface="Times New Roman" pitchFamily="18" charset="0"/>
              </a:rPr>
              <a:t>How many of you are students?</a:t>
            </a:r>
          </a:p>
          <a:p>
            <a:r>
              <a:rPr lang="en-US" sz="3200" dirty="0" smtClean="0">
                <a:latin typeface="Times New Roman" pitchFamily="18" charset="0"/>
                <a:cs typeface="Times New Roman" pitchFamily="18" charset="0"/>
              </a:rPr>
              <a:t>How many of you supervise:</a:t>
            </a:r>
          </a:p>
          <a:p>
            <a:pPr lvl="1"/>
            <a:r>
              <a:rPr lang="en-US" sz="3200" dirty="0" smtClean="0">
                <a:latin typeface="Times New Roman" pitchFamily="18" charset="0"/>
                <a:cs typeface="Times New Roman" pitchFamily="18" charset="0"/>
              </a:rPr>
              <a:t>Graduate Students</a:t>
            </a:r>
          </a:p>
          <a:p>
            <a:pPr lvl="1"/>
            <a:r>
              <a:rPr lang="en-US" sz="3200" dirty="0" smtClean="0">
                <a:latin typeface="Times New Roman" pitchFamily="18" charset="0"/>
                <a:cs typeface="Times New Roman" pitchFamily="18" charset="0"/>
              </a:rPr>
              <a:t>SLPAs</a:t>
            </a:r>
          </a:p>
          <a:p>
            <a:pPr lvl="1"/>
            <a:r>
              <a:rPr lang="en-US" sz="3200" dirty="0" smtClean="0">
                <a:latin typeface="Times New Roman" pitchFamily="18" charset="0"/>
                <a:cs typeface="Times New Roman" pitchFamily="18" charset="0"/>
              </a:rPr>
              <a:t>Clinical fellows</a:t>
            </a:r>
          </a:p>
          <a:p>
            <a:pPr lvl="1"/>
            <a:r>
              <a:rPr lang="en-US" sz="3200" dirty="0" smtClean="0">
                <a:latin typeface="Times New Roman" pitchFamily="18" charset="0"/>
                <a:cs typeface="Times New Roman" pitchFamily="18" charset="0"/>
              </a:rPr>
              <a:t>Other professionals</a:t>
            </a:r>
          </a:p>
          <a:p>
            <a:pPr lvl="1"/>
            <a:r>
              <a:rPr lang="en-US" sz="3200" dirty="0" smtClean="0">
                <a:latin typeface="Times New Roman" pitchFamily="18" charset="0"/>
                <a:cs typeface="Times New Roman" pitchFamily="18" charset="0"/>
              </a:rPr>
              <a:t>Support staff</a:t>
            </a:r>
          </a:p>
          <a:p>
            <a:pPr lvl="1"/>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600" b="1" smtClean="0">
                <a:latin typeface="Times New Roman" pitchFamily="18" charset="0"/>
              </a:rPr>
              <a:t>Tasks of Supervision</a:t>
            </a:r>
          </a:p>
        </p:txBody>
      </p:sp>
      <p:sp>
        <p:nvSpPr>
          <p:cNvPr id="13315" name="Rectangle 3"/>
          <p:cNvSpPr>
            <a:spLocks noGrp="1" noChangeArrowheads="1"/>
          </p:cNvSpPr>
          <p:nvPr>
            <p:ph sz="quarter" idx="1"/>
          </p:nvPr>
        </p:nvSpPr>
        <p:spPr/>
        <p:txBody>
          <a:bodyPr>
            <a:normAutofit fontScale="92500"/>
          </a:bodyPr>
          <a:lstStyle/>
          <a:p>
            <a:pPr eaLnBrk="1" hangingPunct="1"/>
            <a:r>
              <a:rPr lang="en-US" sz="2800" dirty="0" smtClean="0">
                <a:latin typeface="Times New Roman" pitchFamily="18" charset="0"/>
              </a:rPr>
              <a:t>1985 Position Statement of Clinical Supervision</a:t>
            </a:r>
          </a:p>
          <a:p>
            <a:pPr eaLnBrk="1" hangingPunct="1"/>
            <a:r>
              <a:rPr lang="en-US" sz="2800" dirty="0" smtClean="0">
                <a:latin typeface="Times New Roman" pitchFamily="18" charset="0"/>
              </a:rPr>
              <a:t>13 Tasks of Supervision which include teaching, modeling of professional practice, conduct, and analysis of behavior.</a:t>
            </a:r>
          </a:p>
          <a:p>
            <a:pPr eaLnBrk="1" hangingPunct="1"/>
            <a:r>
              <a:rPr lang="en-US" sz="2800" dirty="0" smtClean="0">
                <a:latin typeface="Times New Roman" pitchFamily="18" charset="0"/>
              </a:rPr>
              <a:t>81 associated competencies distributed across these tasks</a:t>
            </a:r>
          </a:p>
          <a:p>
            <a:pPr eaLnBrk="1" hangingPunct="1"/>
            <a:r>
              <a:rPr lang="en-US" sz="2800" dirty="0" smtClean="0">
                <a:latin typeface="Times New Roman" pitchFamily="18" charset="0"/>
              </a:rPr>
              <a:t>Evaluation as a primary supervisory mission has limited visibility within the tasks</a:t>
            </a:r>
          </a:p>
          <a:p>
            <a:pPr eaLnBrk="1" hangingPunct="1"/>
            <a:r>
              <a:rPr lang="en-US" sz="2800" dirty="0" smtClean="0">
                <a:latin typeface="Times New Roman" pitchFamily="18" charset="0"/>
              </a:rPr>
              <a:t>2008 revisions/extensions include Position Statement, Technical Report and Knowledge and Skills documents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b="1" smtClean="0">
                <a:latin typeface="Times New Roman" pitchFamily="18" charset="0"/>
              </a:rPr>
              <a:t>Derivation of the Model</a:t>
            </a:r>
          </a:p>
        </p:txBody>
      </p:sp>
      <p:sp>
        <p:nvSpPr>
          <p:cNvPr id="14339" name="Rectangle 3"/>
          <p:cNvSpPr>
            <a:spLocks noGrp="1" noChangeArrowheads="1"/>
          </p:cNvSpPr>
          <p:nvPr>
            <p:ph sz="quarter" idx="1"/>
          </p:nvPr>
        </p:nvSpPr>
        <p:spPr/>
        <p:txBody>
          <a:bodyPr/>
          <a:lstStyle/>
          <a:p>
            <a:pPr eaLnBrk="1" hangingPunct="1"/>
            <a:endParaRPr lang="en-US" sz="2800" smtClean="0">
              <a:latin typeface="Times New Roman" pitchFamily="18" charset="0"/>
            </a:endParaRPr>
          </a:p>
          <a:p>
            <a:pPr eaLnBrk="1" hangingPunct="1"/>
            <a:r>
              <a:rPr lang="en-US" sz="2800" smtClean="0">
                <a:latin typeface="Times New Roman" pitchFamily="18" charset="0"/>
              </a:rPr>
              <a:t>Education</a:t>
            </a:r>
          </a:p>
          <a:p>
            <a:pPr eaLnBrk="1" hangingPunct="1"/>
            <a:r>
              <a:rPr lang="en-US" sz="2800" smtClean="0">
                <a:latin typeface="Times New Roman" pitchFamily="18" charset="0"/>
              </a:rPr>
              <a:t>Business Management</a:t>
            </a:r>
          </a:p>
          <a:p>
            <a:pPr eaLnBrk="1" hangingPunct="1"/>
            <a:r>
              <a:rPr lang="en-US" sz="2800" smtClean="0">
                <a:latin typeface="Times New Roman" pitchFamily="18" charset="0"/>
              </a:rPr>
              <a:t>Counseling</a:t>
            </a:r>
          </a:p>
          <a:p>
            <a:pPr eaLnBrk="1" hangingPunct="1"/>
            <a:r>
              <a:rPr lang="en-US" sz="2800" smtClean="0">
                <a:latin typeface="Times New Roman" pitchFamily="18" charset="0"/>
              </a:rPr>
              <a:t>Social Work</a:t>
            </a:r>
          </a:p>
          <a:p>
            <a:pPr eaLnBrk="1" hangingPunct="1"/>
            <a:r>
              <a:rPr lang="en-US" sz="2800" smtClean="0">
                <a:latin typeface="Times New Roman" pitchFamily="18" charset="0"/>
              </a:rPr>
              <a:t>Adult Learning</a:t>
            </a:r>
          </a:p>
          <a:p>
            <a:pPr eaLnBrk="1" hangingPunct="1"/>
            <a:r>
              <a:rPr lang="en-US" sz="2800" smtClean="0">
                <a:latin typeface="Times New Roman" pitchFamily="18" charset="0"/>
              </a:rPr>
              <a:t>Cross-cultural and gender literature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001000" cy="1216025"/>
          </a:xfrm>
        </p:spPr>
        <p:txBody>
          <a:bodyPr/>
          <a:lstStyle/>
          <a:p>
            <a:pPr eaLnBrk="1" hangingPunct="1"/>
            <a:r>
              <a:rPr lang="en-US" sz="3600" b="1" smtClean="0">
                <a:latin typeface="Times New Roman" pitchFamily="18" charset="0"/>
              </a:rPr>
              <a:t>Continuum of Supervision</a:t>
            </a:r>
          </a:p>
        </p:txBody>
      </p:sp>
      <p:sp>
        <p:nvSpPr>
          <p:cNvPr id="15363" name="Rectangle 3"/>
          <p:cNvSpPr>
            <a:spLocks noGrp="1" noChangeArrowheads="1"/>
          </p:cNvSpPr>
          <p:nvPr>
            <p:ph sz="quarter" idx="1"/>
          </p:nvPr>
        </p:nvSpPr>
        <p:spPr/>
        <p:txBody>
          <a:bodyPr/>
          <a:lstStyle/>
          <a:p>
            <a:pPr eaLnBrk="1" hangingPunct="1"/>
            <a:endParaRPr lang="en-US" sz="2800" smtClean="0">
              <a:latin typeface="Times New Roman" pitchFamily="18" charset="0"/>
            </a:endParaRPr>
          </a:p>
          <a:p>
            <a:pPr eaLnBrk="1" hangingPunct="1"/>
            <a:r>
              <a:rPr lang="en-US" sz="2800" smtClean="0">
                <a:latin typeface="Times New Roman" pitchFamily="18" charset="0"/>
              </a:rPr>
              <a:t>Continuum visually displays the notion that super-vision is a dynamic, not a static process</a:t>
            </a:r>
          </a:p>
          <a:p>
            <a:pPr eaLnBrk="1" hangingPunct="1"/>
            <a:r>
              <a:rPr lang="en-US" sz="2800" smtClean="0">
                <a:latin typeface="Times New Roman" pitchFamily="18" charset="0"/>
              </a:rPr>
              <a:t>Supervisees move along it as the dynamics in the definition change</a:t>
            </a:r>
          </a:p>
          <a:p>
            <a:pPr eaLnBrk="1" hangingPunct="1"/>
            <a:r>
              <a:rPr lang="en-US" sz="2800" smtClean="0">
                <a:latin typeface="Times New Roman" pitchFamily="18" charset="0"/>
              </a:rPr>
              <a:t>Supervisors adapt their process to compliment the development of the supervisee</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The Continuum of Supervision and Appropriate Styles</a:t>
            </a:r>
            <a:endParaRPr lang="en-US" dirty="0">
              <a:latin typeface="Times New Roman" pitchFamily="18" charset="0"/>
              <a:cs typeface="Times New Roman" pitchFamily="18" charset="0"/>
            </a:endParaRPr>
          </a:p>
        </p:txBody>
      </p:sp>
      <p:pic>
        <p:nvPicPr>
          <p:cNvPr id="4" name="Content Placeholder 3"/>
          <p:cNvPicPr>
            <a:picLocks noGrp="1"/>
          </p:cNvPicPr>
          <p:nvPr>
            <p:ph sz="quarter" idx="1"/>
          </p:nvPr>
        </p:nvPicPr>
        <p:blipFill>
          <a:blip r:embed="rId2" cstate="print"/>
          <a:srcRect/>
          <a:stretch>
            <a:fillRect/>
          </a:stretch>
        </p:blipFill>
        <p:spPr bwMode="auto">
          <a:xfrm>
            <a:off x="612775" y="1836441"/>
            <a:ext cx="8153400" cy="4023318"/>
          </a:xfrm>
          <a:prstGeom prst="rect">
            <a:avLst/>
          </a:prstGeom>
          <a:noFill/>
          <a:ln w="9525">
            <a:noFill/>
            <a:miter lim="800000"/>
            <a:headEnd/>
            <a:tailEnd/>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600" b="1" smtClean="0">
                <a:latin typeface="Times New Roman" pitchFamily="18" charset="0"/>
              </a:rPr>
              <a:t>Three Stages of the Continuum</a:t>
            </a:r>
          </a:p>
        </p:txBody>
      </p:sp>
      <p:sp>
        <p:nvSpPr>
          <p:cNvPr id="17411" name="Rectangle 3"/>
          <p:cNvSpPr>
            <a:spLocks noGrp="1" noChangeArrowheads="1"/>
          </p:cNvSpPr>
          <p:nvPr>
            <p:ph sz="quarter" idx="1"/>
          </p:nvPr>
        </p:nvSpPr>
        <p:spPr/>
        <p:txBody>
          <a:bodyPr/>
          <a:lstStyle/>
          <a:p>
            <a:pPr eaLnBrk="1" hangingPunct="1"/>
            <a:endParaRPr lang="en-US" sz="2800" smtClean="0">
              <a:latin typeface="Times New Roman" pitchFamily="18" charset="0"/>
            </a:endParaRPr>
          </a:p>
          <a:p>
            <a:pPr eaLnBrk="1" hangingPunct="1"/>
            <a:r>
              <a:rPr lang="en-US" sz="2800" smtClean="0">
                <a:latin typeface="Times New Roman" pitchFamily="18" charset="0"/>
              </a:rPr>
              <a:t>Evaluation-Feedback</a:t>
            </a:r>
          </a:p>
          <a:p>
            <a:pPr eaLnBrk="1" hangingPunct="1"/>
            <a:endParaRPr lang="en-US" sz="2800" smtClean="0">
              <a:latin typeface="Times New Roman" pitchFamily="18" charset="0"/>
            </a:endParaRPr>
          </a:p>
          <a:p>
            <a:pPr eaLnBrk="1" hangingPunct="1"/>
            <a:r>
              <a:rPr lang="en-US" sz="2800" smtClean="0">
                <a:latin typeface="Times New Roman" pitchFamily="18" charset="0"/>
              </a:rPr>
              <a:t>Transitional Stage</a:t>
            </a:r>
          </a:p>
          <a:p>
            <a:pPr eaLnBrk="1" hangingPunct="1"/>
            <a:endParaRPr lang="en-US" sz="2800" smtClean="0">
              <a:latin typeface="Times New Roman" pitchFamily="18" charset="0"/>
            </a:endParaRPr>
          </a:p>
          <a:p>
            <a:pPr eaLnBrk="1" hangingPunct="1"/>
            <a:r>
              <a:rPr lang="en-US" sz="2800" smtClean="0">
                <a:latin typeface="Times New Roman" pitchFamily="18" charset="0"/>
              </a:rPr>
              <a:t>Self-Supervision Stage</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latin typeface="Times New Roman" pitchFamily="18" charset="0"/>
              </a:rPr>
              <a:t>Phase I-Understanding</a:t>
            </a:r>
          </a:p>
        </p:txBody>
      </p:sp>
      <p:sp>
        <p:nvSpPr>
          <p:cNvPr id="18435" name="Rectangle 3"/>
          <p:cNvSpPr>
            <a:spLocks noGrp="1" noChangeArrowheads="1"/>
          </p:cNvSpPr>
          <p:nvPr>
            <p:ph sz="quarter" idx="1"/>
          </p:nvPr>
        </p:nvSpPr>
        <p:spPr/>
        <p:txBody>
          <a:bodyPr>
            <a:normAutofit/>
          </a:bodyPr>
          <a:lstStyle/>
          <a:p>
            <a:pPr eaLnBrk="1" hangingPunct="1">
              <a:lnSpc>
                <a:spcPct val="90000"/>
              </a:lnSpc>
            </a:pPr>
            <a:r>
              <a:rPr lang="en-US" sz="2800" smtClean="0">
                <a:latin typeface="Times New Roman" pitchFamily="18" charset="0"/>
              </a:rPr>
              <a:t>Arguably, the most important phase of the process</a:t>
            </a:r>
          </a:p>
          <a:p>
            <a:pPr eaLnBrk="1" hangingPunct="1">
              <a:lnSpc>
                <a:spcPct val="90000"/>
              </a:lnSpc>
            </a:pPr>
            <a:r>
              <a:rPr lang="en-US" sz="2800" smtClean="0">
                <a:latin typeface="Times New Roman" pitchFamily="18" charset="0"/>
              </a:rPr>
              <a:t>Prepares both the supervisor and supervisee to communicate accurately and participate meaningfully together in the clinical education process</a:t>
            </a:r>
          </a:p>
          <a:p>
            <a:pPr eaLnBrk="1" hangingPunct="1">
              <a:lnSpc>
                <a:spcPct val="90000"/>
              </a:lnSpc>
            </a:pPr>
            <a:r>
              <a:rPr lang="en-US" sz="2800" smtClean="0">
                <a:latin typeface="Times New Roman" pitchFamily="18" charset="0"/>
              </a:rPr>
              <a:t>Tools to implement this phase include a variety of questionnaires which  help understand needs and expectations, previous experiences of both parti-cipants</a:t>
            </a:r>
          </a:p>
          <a:p>
            <a:pPr eaLnBrk="1" hangingPunct="1">
              <a:lnSpc>
                <a:spcPct val="90000"/>
              </a:lnSpc>
            </a:pPr>
            <a:r>
              <a:rPr lang="en-US" sz="2800" smtClean="0">
                <a:latin typeface="Times New Roman" pitchFamily="18" charset="0"/>
              </a:rPr>
              <a:t>10 Generic Abilities</a:t>
            </a:r>
          </a:p>
          <a:p>
            <a:pPr eaLnBrk="1" hangingPunct="1">
              <a:lnSpc>
                <a:spcPct val="90000"/>
              </a:lnSpc>
            </a:pPr>
            <a:endParaRPr lang="en-US" sz="2800" smtClean="0">
              <a:latin typeface="Times New Roman" pitchFamily="18" charset="0"/>
            </a:endParaRPr>
          </a:p>
          <a:p>
            <a:pPr eaLnBrk="1" hangingPunct="1">
              <a:lnSpc>
                <a:spcPct val="90000"/>
              </a:lnSpc>
              <a:buFont typeface="Wingdings" pitchFamily="2" charset="2"/>
              <a:buNone/>
            </a:pPr>
            <a:endParaRPr lang="en-US" sz="2800" smtClean="0">
              <a:latin typeface="Times New Roman" pitchFamily="18" charset="0"/>
            </a:endParaRPr>
          </a:p>
          <a:p>
            <a:pPr eaLnBrk="1" hangingPunct="1">
              <a:lnSpc>
                <a:spcPct val="90000"/>
              </a:lnSpc>
              <a:buFont typeface="Wingdings" pitchFamily="2" charset="2"/>
              <a:buNone/>
            </a:pPr>
            <a:endParaRPr lang="en-US" sz="2800" smtClean="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smtClean="0">
                <a:latin typeface="Times New Roman" pitchFamily="18" charset="0"/>
                <a:cs typeface="Times New Roman" pitchFamily="18" charset="0"/>
              </a:rPr>
              <a:t>10 Generic Abilities</a:t>
            </a:r>
          </a:p>
        </p:txBody>
      </p:sp>
      <p:sp>
        <p:nvSpPr>
          <p:cNvPr id="19459" name="Content Placeholder 2"/>
          <p:cNvSpPr>
            <a:spLocks noGrp="1"/>
          </p:cNvSpPr>
          <p:nvPr>
            <p:ph sz="quarter" idx="1"/>
          </p:nvPr>
        </p:nvSpPr>
        <p:spPr/>
        <p:txBody>
          <a:bodyPr/>
          <a:lstStyle/>
          <a:p>
            <a:r>
              <a:rPr lang="en-US" sz="2000" smtClean="0">
                <a:latin typeface="Times New Roman" pitchFamily="18" charset="0"/>
                <a:cs typeface="Times New Roman" pitchFamily="18" charset="0"/>
              </a:rPr>
              <a:t>Commitment to learning</a:t>
            </a:r>
          </a:p>
          <a:p>
            <a:r>
              <a:rPr lang="en-US" sz="2000" smtClean="0">
                <a:latin typeface="Times New Roman" pitchFamily="18" charset="0"/>
                <a:cs typeface="Times New Roman" pitchFamily="18" charset="0"/>
              </a:rPr>
              <a:t>Interpersonal skills</a:t>
            </a:r>
          </a:p>
          <a:p>
            <a:r>
              <a:rPr lang="en-US" sz="2000" smtClean="0">
                <a:latin typeface="Times New Roman" pitchFamily="18" charset="0"/>
                <a:cs typeface="Times New Roman" pitchFamily="18" charset="0"/>
              </a:rPr>
              <a:t>Communication skills</a:t>
            </a:r>
          </a:p>
          <a:p>
            <a:r>
              <a:rPr lang="en-US" sz="2000" smtClean="0">
                <a:latin typeface="Times New Roman" pitchFamily="18" charset="0"/>
                <a:cs typeface="Times New Roman" pitchFamily="18" charset="0"/>
              </a:rPr>
              <a:t>Effective use of time and resources</a:t>
            </a:r>
          </a:p>
          <a:p>
            <a:r>
              <a:rPr lang="en-US" sz="2000" smtClean="0">
                <a:latin typeface="Times New Roman" pitchFamily="18" charset="0"/>
                <a:cs typeface="Times New Roman" pitchFamily="18" charset="0"/>
              </a:rPr>
              <a:t>Use of constructive feedback</a:t>
            </a:r>
          </a:p>
          <a:p>
            <a:r>
              <a:rPr lang="en-US" sz="2000" smtClean="0">
                <a:latin typeface="Times New Roman" pitchFamily="18" charset="0"/>
                <a:cs typeface="Times New Roman" pitchFamily="18" charset="0"/>
              </a:rPr>
              <a:t>Problem solving</a:t>
            </a:r>
          </a:p>
          <a:p>
            <a:r>
              <a:rPr lang="en-US" sz="2000" smtClean="0">
                <a:latin typeface="Times New Roman" pitchFamily="18" charset="0"/>
                <a:cs typeface="Times New Roman" pitchFamily="18" charset="0"/>
              </a:rPr>
              <a:t>Professionalism</a:t>
            </a:r>
          </a:p>
          <a:p>
            <a:r>
              <a:rPr lang="en-US" sz="2000" smtClean="0">
                <a:latin typeface="Times New Roman" pitchFamily="18" charset="0"/>
                <a:cs typeface="Times New Roman" pitchFamily="18" charset="0"/>
              </a:rPr>
              <a:t>Responsibility</a:t>
            </a:r>
          </a:p>
          <a:p>
            <a:r>
              <a:rPr lang="en-US" sz="2000" smtClean="0">
                <a:latin typeface="Times New Roman" pitchFamily="18" charset="0"/>
                <a:cs typeface="Times New Roman" pitchFamily="18" charset="0"/>
              </a:rPr>
              <a:t>Critical thinking</a:t>
            </a:r>
          </a:p>
          <a:p>
            <a:r>
              <a:rPr lang="en-US" sz="2000" smtClean="0">
                <a:latin typeface="Times New Roman" pitchFamily="18" charset="0"/>
                <a:cs typeface="Times New Roman" pitchFamily="18" charset="0"/>
              </a:rPr>
              <a:t>Stress management</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b="1" smtClean="0">
                <a:latin typeface="Times New Roman" pitchFamily="18" charset="0"/>
              </a:rPr>
              <a:t>Phase II-Planning</a:t>
            </a:r>
          </a:p>
        </p:txBody>
      </p:sp>
      <p:sp>
        <p:nvSpPr>
          <p:cNvPr id="20483" name="Rectangle 3"/>
          <p:cNvSpPr>
            <a:spLocks noGrp="1" noChangeArrowheads="1"/>
          </p:cNvSpPr>
          <p:nvPr>
            <p:ph sz="quarter" idx="1"/>
          </p:nvPr>
        </p:nvSpPr>
        <p:spPr/>
        <p:txBody>
          <a:bodyPr/>
          <a:lstStyle/>
          <a:p>
            <a:pPr eaLnBrk="1" hangingPunct="1"/>
            <a:r>
              <a:rPr lang="en-US" sz="2800" dirty="0" smtClean="0">
                <a:latin typeface="Times New Roman" pitchFamily="18" charset="0"/>
              </a:rPr>
              <a:t>Clinical education cannot take place haphazardly if      it is to produce good outcomes</a:t>
            </a:r>
          </a:p>
          <a:p>
            <a:pPr eaLnBrk="1" hangingPunct="1"/>
            <a:r>
              <a:rPr lang="en-US" sz="2800" dirty="0" smtClean="0">
                <a:latin typeface="Times New Roman" pitchFamily="18" charset="0"/>
              </a:rPr>
              <a:t>Foundation upon which all future action in the process is built</a:t>
            </a:r>
          </a:p>
          <a:p>
            <a:pPr eaLnBrk="1" hangingPunct="1"/>
            <a:r>
              <a:rPr lang="en-US" sz="2800" dirty="0" smtClean="0">
                <a:latin typeface="Times New Roman" pitchFamily="18" charset="0"/>
              </a:rPr>
              <a:t>Needs to occur with a focus on the client, the           supervisee AND the supervisor</a:t>
            </a:r>
          </a:p>
          <a:p>
            <a:pPr eaLnBrk="1" hangingPunct="1"/>
            <a:r>
              <a:rPr lang="en-US" sz="2800" dirty="0" smtClean="0">
                <a:latin typeface="Times New Roman" pitchFamily="18" charset="0"/>
              </a:rPr>
              <a:t>Develop professional development goals for       supervisee and supervisor</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z="3600" b="1" smtClean="0">
                <a:latin typeface="Times New Roman" pitchFamily="18" charset="0"/>
              </a:rPr>
              <a:t>Sample SLP Supervisee Clinical Development Goals</a:t>
            </a:r>
          </a:p>
        </p:txBody>
      </p:sp>
      <p:sp>
        <p:nvSpPr>
          <p:cNvPr id="21507" name="Rectangle 3"/>
          <p:cNvSpPr>
            <a:spLocks noGrp="1" noChangeArrowheads="1"/>
          </p:cNvSpPr>
          <p:nvPr>
            <p:ph sz="quarter" idx="1"/>
          </p:nvPr>
        </p:nvSpPr>
        <p:spPr>
          <a:xfrm>
            <a:off x="533400" y="1600200"/>
            <a:ext cx="8001000" cy="4800600"/>
          </a:xfrm>
        </p:spPr>
        <p:txBody>
          <a:bodyPr/>
          <a:lstStyle/>
          <a:p>
            <a:pPr eaLnBrk="1" hangingPunct="1">
              <a:lnSpc>
                <a:spcPct val="90000"/>
              </a:lnSpc>
            </a:pPr>
            <a:r>
              <a:rPr lang="en-US" sz="2800" dirty="0" smtClean="0">
                <a:latin typeface="Times New Roman" pitchFamily="18" charset="0"/>
              </a:rPr>
              <a:t>I will increase my wait time between stimuli       presentation and provision of additional cues to 15 seconds by the end of next session.</a:t>
            </a:r>
          </a:p>
          <a:p>
            <a:pPr eaLnBrk="1" hangingPunct="1">
              <a:lnSpc>
                <a:spcPct val="90000"/>
              </a:lnSpc>
              <a:buFont typeface="Wingdings" pitchFamily="2" charset="2"/>
              <a:buNone/>
            </a:pPr>
            <a:endParaRPr lang="en-US" sz="2800" dirty="0" smtClean="0">
              <a:latin typeface="Times New Roman" pitchFamily="18" charset="0"/>
            </a:endParaRPr>
          </a:p>
          <a:p>
            <a:pPr eaLnBrk="1" hangingPunct="1">
              <a:lnSpc>
                <a:spcPct val="90000"/>
              </a:lnSpc>
            </a:pPr>
            <a:r>
              <a:rPr lang="en-US" sz="2800" dirty="0" smtClean="0">
                <a:latin typeface="Times New Roman" pitchFamily="18" charset="0"/>
              </a:rPr>
              <a:t>I will demonstrate accurate data collection skills by increasing reliability between data collected on-line and data taken from a taped replay to .90.</a:t>
            </a:r>
          </a:p>
          <a:p>
            <a:pPr eaLnBrk="1" hangingPunct="1">
              <a:lnSpc>
                <a:spcPct val="90000"/>
              </a:lnSpc>
              <a:buFont typeface="Wingdings" pitchFamily="2" charset="2"/>
              <a:buNone/>
            </a:pPr>
            <a:endParaRPr lang="en-US" sz="2800" dirty="0" smtClean="0">
              <a:latin typeface="Times New Roman" pitchFamily="18" charset="0"/>
            </a:endParaRPr>
          </a:p>
          <a:p>
            <a:pPr eaLnBrk="1" hangingPunct="1">
              <a:lnSpc>
                <a:spcPct val="90000"/>
              </a:lnSpc>
            </a:pPr>
            <a:r>
              <a:rPr lang="en-US" sz="2800" dirty="0" smtClean="0">
                <a:latin typeface="Times New Roman" pitchFamily="18" charset="0"/>
              </a:rPr>
              <a:t>I will provide accurate reinforcement and concrete feedback, according to schedule, in every </a:t>
            </a:r>
            <a:r>
              <a:rPr lang="en-US" sz="2800" dirty="0" err="1" smtClean="0">
                <a:latin typeface="Times New Roman" pitchFamily="18" charset="0"/>
              </a:rPr>
              <a:t>Tx</a:t>
            </a:r>
            <a:r>
              <a:rPr lang="en-US" sz="2800" dirty="0" smtClean="0">
                <a:latin typeface="Times New Roman" pitchFamily="18" charset="0"/>
              </a:rPr>
              <a:t> session.</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z="3200" b="1" dirty="0" smtClean="0">
                <a:latin typeface="Times New Roman" pitchFamily="18" charset="0"/>
              </a:rPr>
              <a:t>Sample SLP Supervisee Supervisory Process </a:t>
            </a:r>
            <a:br>
              <a:rPr lang="en-US" sz="3200" b="1" dirty="0" smtClean="0">
                <a:latin typeface="Times New Roman" pitchFamily="18" charset="0"/>
              </a:rPr>
            </a:br>
            <a:r>
              <a:rPr lang="en-US" sz="3200" b="1" dirty="0" smtClean="0">
                <a:latin typeface="Times New Roman" pitchFamily="18" charset="0"/>
              </a:rPr>
              <a:t>Goals </a:t>
            </a:r>
          </a:p>
        </p:txBody>
      </p:sp>
      <p:sp>
        <p:nvSpPr>
          <p:cNvPr id="22531" name="Rectangle 3"/>
          <p:cNvSpPr>
            <a:spLocks noGrp="1" noChangeArrowheads="1"/>
          </p:cNvSpPr>
          <p:nvPr>
            <p:ph sz="quarter" idx="1"/>
          </p:nvPr>
        </p:nvSpPr>
        <p:spPr>
          <a:xfrm>
            <a:off x="533400" y="1752600"/>
            <a:ext cx="8034338" cy="4648200"/>
          </a:xfrm>
        </p:spPr>
        <p:txBody>
          <a:bodyPr/>
          <a:lstStyle/>
          <a:p>
            <a:pPr eaLnBrk="1" hangingPunct="1">
              <a:lnSpc>
                <a:spcPct val="90000"/>
              </a:lnSpc>
            </a:pPr>
            <a:r>
              <a:rPr lang="en-US" sz="2800" dirty="0" smtClean="0">
                <a:latin typeface="Times New Roman" pitchFamily="18" charset="0"/>
              </a:rPr>
              <a:t>I will provide a rationale for pre-selection of      diagnostic procedures based on case history      information</a:t>
            </a:r>
          </a:p>
          <a:p>
            <a:pPr eaLnBrk="1" hangingPunct="1">
              <a:lnSpc>
                <a:spcPct val="90000"/>
              </a:lnSpc>
            </a:pPr>
            <a:endParaRPr lang="en-US" sz="2800" dirty="0" smtClean="0">
              <a:latin typeface="Times New Roman" pitchFamily="18" charset="0"/>
            </a:endParaRPr>
          </a:p>
          <a:p>
            <a:pPr eaLnBrk="1" hangingPunct="1">
              <a:lnSpc>
                <a:spcPct val="90000"/>
              </a:lnSpc>
            </a:pPr>
            <a:r>
              <a:rPr lang="en-US" sz="2800" dirty="0" smtClean="0">
                <a:latin typeface="Times New Roman" pitchFamily="18" charset="0"/>
              </a:rPr>
              <a:t>Each week, I will use self-analysis of my clinical performance to determine my effectiveness in achieving my clinical development goal(s)</a:t>
            </a:r>
          </a:p>
          <a:p>
            <a:pPr eaLnBrk="1" hangingPunct="1">
              <a:lnSpc>
                <a:spcPct val="90000"/>
              </a:lnSpc>
              <a:buFont typeface="Wingdings" pitchFamily="2" charset="2"/>
              <a:buNone/>
            </a:pPr>
            <a:endParaRPr lang="en-US" sz="2800" dirty="0" smtClean="0">
              <a:latin typeface="Times New Roman" pitchFamily="18" charset="0"/>
            </a:endParaRPr>
          </a:p>
          <a:p>
            <a:pPr eaLnBrk="1" hangingPunct="1">
              <a:lnSpc>
                <a:spcPct val="90000"/>
              </a:lnSpc>
            </a:pPr>
            <a:r>
              <a:rPr lang="en-US" sz="2800" dirty="0" smtClean="0">
                <a:latin typeface="Times New Roman" pitchFamily="18" charset="0"/>
              </a:rPr>
              <a:t>I will contribute to the agenda for supervisory meetings.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Topics to be covered:</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r>
              <a:rPr lang="en-US" sz="3600" dirty="0" smtClean="0">
                <a:latin typeface="Times New Roman" pitchFamily="18" charset="0"/>
                <a:cs typeface="Times New Roman" pitchFamily="18" charset="0"/>
              </a:rPr>
              <a:t>Current state of supervision in the field</a:t>
            </a:r>
          </a:p>
          <a:p>
            <a:r>
              <a:rPr lang="en-US" sz="3600" dirty="0" smtClean="0">
                <a:latin typeface="Times New Roman" pitchFamily="18" charset="0"/>
                <a:cs typeface="Times New Roman" pitchFamily="18" charset="0"/>
              </a:rPr>
              <a:t>Individual differences and the supervisory process</a:t>
            </a:r>
          </a:p>
          <a:p>
            <a:r>
              <a:rPr lang="en-US" sz="3600" dirty="0" smtClean="0">
                <a:latin typeface="Times New Roman" pitchFamily="18" charset="0"/>
                <a:cs typeface="Times New Roman" pitchFamily="18" charset="0"/>
              </a:rPr>
              <a:t>Components of Supervision – the continuum, supervision style</a:t>
            </a:r>
          </a:p>
          <a:p>
            <a:r>
              <a:rPr lang="en-US" sz="3600" dirty="0" smtClean="0">
                <a:latin typeface="Times New Roman" pitchFamily="18" charset="0"/>
                <a:cs typeface="Times New Roman" pitchFamily="18" charset="0"/>
              </a:rPr>
              <a:t>Understanding the process so it works for you</a:t>
            </a:r>
          </a:p>
          <a:p>
            <a:r>
              <a:rPr lang="en-US" sz="3600" dirty="0" smtClean="0">
                <a:latin typeface="Times New Roman" pitchFamily="18" charset="0"/>
                <a:cs typeface="Times New Roman" pitchFamily="18" charset="0"/>
              </a:rPr>
              <a:t>Ethical aspects of supervision</a:t>
            </a:r>
          </a:p>
          <a:p>
            <a:endParaRPr lang="en-US" sz="36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z="3200" b="1" dirty="0" smtClean="0">
                <a:latin typeface="Times New Roman" pitchFamily="18" charset="0"/>
              </a:rPr>
              <a:t>Sample Audiology Student Clinical Development Goals</a:t>
            </a:r>
          </a:p>
        </p:txBody>
      </p:sp>
      <p:sp>
        <p:nvSpPr>
          <p:cNvPr id="23555" name="Rectangle 3"/>
          <p:cNvSpPr>
            <a:spLocks noGrp="1" noChangeArrowheads="1"/>
          </p:cNvSpPr>
          <p:nvPr>
            <p:ph sz="quarter" idx="1"/>
          </p:nvPr>
        </p:nvSpPr>
        <p:spPr/>
        <p:txBody>
          <a:bodyPr/>
          <a:lstStyle/>
          <a:p>
            <a:pPr eaLnBrk="1" hangingPunct="1">
              <a:lnSpc>
                <a:spcPct val="90000"/>
              </a:lnSpc>
            </a:pPr>
            <a:r>
              <a:rPr lang="en-US" sz="2800" dirty="0" smtClean="0">
                <a:latin typeface="Times New Roman" pitchFamily="18" charset="0"/>
              </a:rPr>
              <a:t>I will increase my speed for completion of routine middle-ear measures to five minutes</a:t>
            </a:r>
          </a:p>
          <a:p>
            <a:pPr eaLnBrk="1" hangingPunct="1">
              <a:lnSpc>
                <a:spcPct val="90000"/>
              </a:lnSpc>
            </a:pPr>
            <a:endParaRPr lang="en-US" sz="2800" dirty="0" smtClean="0">
              <a:latin typeface="Times New Roman" pitchFamily="18" charset="0"/>
            </a:endParaRPr>
          </a:p>
          <a:p>
            <a:pPr eaLnBrk="1" hangingPunct="1">
              <a:lnSpc>
                <a:spcPct val="90000"/>
              </a:lnSpc>
            </a:pPr>
            <a:r>
              <a:rPr lang="en-US" sz="2800" dirty="0" smtClean="0">
                <a:latin typeface="Times New Roman" pitchFamily="18" charset="0"/>
              </a:rPr>
              <a:t>I will identify three strategies for managing false-positive responses</a:t>
            </a:r>
          </a:p>
          <a:p>
            <a:pPr eaLnBrk="1" hangingPunct="1">
              <a:lnSpc>
                <a:spcPct val="90000"/>
              </a:lnSpc>
            </a:pPr>
            <a:endParaRPr lang="en-US" sz="2800" dirty="0" smtClean="0">
              <a:latin typeface="Times New Roman" pitchFamily="18" charset="0"/>
            </a:endParaRPr>
          </a:p>
          <a:p>
            <a:pPr eaLnBrk="1" hangingPunct="1">
              <a:lnSpc>
                <a:spcPct val="90000"/>
              </a:lnSpc>
            </a:pPr>
            <a:r>
              <a:rPr lang="en-US" sz="2800" dirty="0" smtClean="0">
                <a:latin typeface="Times New Roman" pitchFamily="18" charset="0"/>
              </a:rPr>
              <a:t>I will successfully implement three techniques for obtaining Speech Reception Thresholds in pediatric patients.</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US" sz="3600" b="1" smtClean="0">
                <a:latin typeface="Times New Roman" pitchFamily="18" charset="0"/>
              </a:rPr>
              <a:t>Supervisor Supervisory Process Goals</a:t>
            </a:r>
          </a:p>
        </p:txBody>
      </p:sp>
      <p:sp>
        <p:nvSpPr>
          <p:cNvPr id="24579" name="Rectangle 3"/>
          <p:cNvSpPr>
            <a:spLocks noGrp="1" noChangeArrowheads="1"/>
          </p:cNvSpPr>
          <p:nvPr>
            <p:ph sz="quarter" idx="1"/>
          </p:nvPr>
        </p:nvSpPr>
        <p:spPr/>
        <p:txBody>
          <a:bodyPr/>
          <a:lstStyle/>
          <a:p>
            <a:pPr eaLnBrk="1" hangingPunct="1">
              <a:lnSpc>
                <a:spcPct val="90000"/>
              </a:lnSpc>
            </a:pPr>
            <a:r>
              <a:rPr lang="en-US" sz="2800" dirty="0" smtClean="0">
                <a:latin typeface="Times New Roman" pitchFamily="18" charset="0"/>
              </a:rPr>
              <a:t>I will provide written feedback regarding diagnostic testing to supervisee once a week (technical skill).</a:t>
            </a:r>
          </a:p>
          <a:p>
            <a:pPr eaLnBrk="1" hangingPunct="1">
              <a:lnSpc>
                <a:spcPct val="90000"/>
              </a:lnSpc>
            </a:pPr>
            <a:r>
              <a:rPr lang="en-US" sz="2800" dirty="0" smtClean="0">
                <a:latin typeface="Times New Roman" pitchFamily="18" charset="0"/>
              </a:rPr>
              <a:t>I will use data to support my observational feedback to supervisee during conferences (technical skill).</a:t>
            </a:r>
          </a:p>
          <a:p>
            <a:pPr eaLnBrk="1" hangingPunct="1">
              <a:lnSpc>
                <a:spcPct val="90000"/>
              </a:lnSpc>
            </a:pPr>
            <a:r>
              <a:rPr lang="en-US" sz="2800" dirty="0" smtClean="0">
                <a:latin typeface="Times New Roman" pitchFamily="18" charset="0"/>
              </a:rPr>
              <a:t>I will use self-analyses as tools to understanding my question-asking behavior during meetings with supervisees (technical skill).</a:t>
            </a:r>
          </a:p>
          <a:p>
            <a:pPr eaLnBrk="1" hangingPunct="1">
              <a:lnSpc>
                <a:spcPct val="90000"/>
              </a:lnSpc>
            </a:pPr>
            <a:r>
              <a:rPr lang="en-US" sz="2800" dirty="0" smtClean="0">
                <a:latin typeface="Times New Roman" pitchFamily="18" charset="0"/>
              </a:rPr>
              <a:t>I will objectify my feedback relative to at risk student performance that is a barrier to changing the behavior (process skill).</a:t>
            </a:r>
          </a:p>
          <a:p>
            <a:pPr eaLnBrk="1" hangingPunct="1">
              <a:lnSpc>
                <a:spcPct val="90000"/>
              </a:lnSpc>
            </a:pPr>
            <a:endParaRPr lang="en-US" sz="2800" dirty="0" smtClean="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b="1" smtClean="0">
                <a:latin typeface="Times New Roman" pitchFamily="18" charset="0"/>
              </a:rPr>
              <a:t>Phase III-Observation</a:t>
            </a:r>
          </a:p>
        </p:txBody>
      </p:sp>
      <p:sp>
        <p:nvSpPr>
          <p:cNvPr id="25603" name="Rectangle 3"/>
          <p:cNvSpPr>
            <a:spLocks noGrp="1" noChangeArrowheads="1"/>
          </p:cNvSpPr>
          <p:nvPr>
            <p:ph sz="quarter" idx="1"/>
          </p:nvPr>
        </p:nvSpPr>
        <p:spPr/>
        <p:txBody>
          <a:bodyPr>
            <a:normAutofit/>
          </a:bodyPr>
          <a:lstStyle/>
          <a:p>
            <a:pPr eaLnBrk="1" hangingPunct="1">
              <a:lnSpc>
                <a:spcPct val="90000"/>
              </a:lnSpc>
            </a:pPr>
            <a:endParaRPr lang="en-US" sz="2800" dirty="0" smtClean="0">
              <a:latin typeface="Times New Roman" pitchFamily="18" charset="0"/>
            </a:endParaRPr>
          </a:p>
          <a:p>
            <a:pPr eaLnBrk="1" hangingPunct="1">
              <a:lnSpc>
                <a:spcPct val="90000"/>
              </a:lnSpc>
            </a:pPr>
            <a:r>
              <a:rPr lang="en-US" sz="2800" dirty="0" smtClean="0">
                <a:latin typeface="Times New Roman" pitchFamily="18" charset="0"/>
              </a:rPr>
              <a:t>Observation is not supervision or evaluation.</a:t>
            </a:r>
          </a:p>
          <a:p>
            <a:pPr eaLnBrk="1" hangingPunct="1">
              <a:lnSpc>
                <a:spcPct val="90000"/>
              </a:lnSpc>
            </a:pPr>
            <a:r>
              <a:rPr lang="en-US" sz="2800" dirty="0" smtClean="0">
                <a:latin typeface="Times New Roman" pitchFamily="18" charset="0"/>
              </a:rPr>
              <a:t>Purpose is to collect objective and comprehensive data in such a way that events can be reconstructed validly enough to be analyzed.</a:t>
            </a:r>
          </a:p>
          <a:p>
            <a:pPr eaLnBrk="1" hangingPunct="1">
              <a:lnSpc>
                <a:spcPct val="90000"/>
              </a:lnSpc>
            </a:pPr>
            <a:r>
              <a:rPr lang="en-US" sz="2800" dirty="0" smtClean="0">
                <a:latin typeface="Times New Roman" pitchFamily="18" charset="0"/>
              </a:rPr>
              <a:t>Observation without data collection is not scientific.</a:t>
            </a:r>
          </a:p>
          <a:p>
            <a:pPr eaLnBrk="1" hangingPunct="1">
              <a:lnSpc>
                <a:spcPct val="90000"/>
              </a:lnSpc>
            </a:pPr>
            <a:r>
              <a:rPr lang="en-US" sz="2800" dirty="0" smtClean="0">
                <a:latin typeface="Times New Roman" pitchFamily="18" charset="0"/>
              </a:rPr>
              <a:t>Observation is not a passive/interpretive activity but rather an ACTIVE one for both supervisor and supervisee.</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b="1" smtClean="0">
                <a:latin typeface="Times New Roman" pitchFamily="18" charset="0"/>
              </a:rPr>
              <a:t>Tools to Support Observation</a:t>
            </a:r>
          </a:p>
        </p:txBody>
      </p:sp>
      <p:sp>
        <p:nvSpPr>
          <p:cNvPr id="26627" name="Rectangle 3"/>
          <p:cNvSpPr>
            <a:spLocks noGrp="1" noChangeArrowheads="1"/>
          </p:cNvSpPr>
          <p:nvPr>
            <p:ph sz="quarter" idx="1"/>
          </p:nvPr>
        </p:nvSpPr>
        <p:spPr/>
        <p:txBody>
          <a:bodyPr/>
          <a:lstStyle/>
          <a:p>
            <a:pPr eaLnBrk="1" hangingPunct="1"/>
            <a:r>
              <a:rPr lang="en-US" sz="2400" dirty="0" smtClean="0">
                <a:latin typeface="Times New Roman" pitchFamily="18" charset="0"/>
              </a:rPr>
              <a:t>Tallies of targeted behavior(s)</a:t>
            </a:r>
          </a:p>
          <a:p>
            <a:pPr eaLnBrk="1" hangingPunct="1"/>
            <a:r>
              <a:rPr lang="en-US" sz="2400" dirty="0" smtClean="0">
                <a:latin typeface="Times New Roman" pitchFamily="18" charset="0"/>
              </a:rPr>
              <a:t>Rating scales (with some qualification)</a:t>
            </a:r>
          </a:p>
          <a:p>
            <a:pPr eaLnBrk="1" hangingPunct="1"/>
            <a:r>
              <a:rPr lang="en-US" sz="2400" dirty="0" smtClean="0">
                <a:latin typeface="Times New Roman" pitchFamily="18" charset="0"/>
              </a:rPr>
              <a:t>Verbatim transcripts</a:t>
            </a:r>
          </a:p>
          <a:p>
            <a:pPr eaLnBrk="1" hangingPunct="1"/>
            <a:r>
              <a:rPr lang="en-US" sz="2400" dirty="0" smtClean="0">
                <a:latin typeface="Times New Roman" pitchFamily="18" charset="0"/>
              </a:rPr>
              <a:t>Selected verbatim transcripts</a:t>
            </a:r>
          </a:p>
          <a:p>
            <a:pPr eaLnBrk="1" hangingPunct="1"/>
            <a:r>
              <a:rPr lang="en-US" sz="2400" dirty="0" smtClean="0">
                <a:latin typeface="Times New Roman" pitchFamily="18" charset="0"/>
              </a:rPr>
              <a:t>Interactive analysis systems developed for use in speech-language pathology and audiology</a:t>
            </a:r>
          </a:p>
          <a:p>
            <a:pPr eaLnBrk="1" hangingPunct="1"/>
            <a:r>
              <a:rPr lang="en-US" sz="2400" dirty="0" smtClean="0">
                <a:latin typeface="Times New Roman" pitchFamily="18" charset="0"/>
              </a:rPr>
              <a:t>10 Generic Abilities  (includes professional behaviors and critical thinking skills and requires students to become involved in the analysis of their own behavior)</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b="1" smtClean="0">
                <a:latin typeface="Times New Roman" pitchFamily="18" charset="0"/>
              </a:rPr>
              <a:t>Phase IV-Analysis</a:t>
            </a:r>
          </a:p>
        </p:txBody>
      </p:sp>
      <p:sp>
        <p:nvSpPr>
          <p:cNvPr id="27651" name="Rectangle 3"/>
          <p:cNvSpPr>
            <a:spLocks noGrp="1" noChangeArrowheads="1"/>
          </p:cNvSpPr>
          <p:nvPr>
            <p:ph sz="quarter" idx="1"/>
          </p:nvPr>
        </p:nvSpPr>
        <p:spPr/>
        <p:txBody>
          <a:bodyPr/>
          <a:lstStyle/>
          <a:p>
            <a:pPr eaLnBrk="1" hangingPunct="1"/>
            <a:r>
              <a:rPr lang="en-US" sz="2800" dirty="0" smtClean="0">
                <a:latin typeface="Times New Roman" pitchFamily="18" charset="0"/>
              </a:rPr>
              <a:t>Distills raw observational data so that it is useable and can provide direction for feedback.</a:t>
            </a:r>
          </a:p>
          <a:p>
            <a:pPr eaLnBrk="1" hangingPunct="1"/>
            <a:r>
              <a:rPr lang="en-US" sz="2800" dirty="0" smtClean="0">
                <a:latin typeface="Times New Roman" pitchFamily="18" charset="0"/>
              </a:rPr>
              <a:t>Organizes observational data so that it can be used to draw conclusions about what happened in the teaching-learning process between supervisee and/or supervisor.</a:t>
            </a:r>
          </a:p>
          <a:p>
            <a:pPr eaLnBrk="1" hangingPunct="1"/>
            <a:r>
              <a:rPr lang="en-US" sz="2800" dirty="0" smtClean="0">
                <a:latin typeface="Times New Roman" pitchFamily="18" charset="0"/>
              </a:rPr>
              <a:t>Builds a bridge between observation and evaluation of behavior.</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b="1" smtClean="0">
                <a:latin typeface="Times New Roman" pitchFamily="18" charset="0"/>
              </a:rPr>
              <a:t>Phase IV-Integrating</a:t>
            </a:r>
          </a:p>
        </p:txBody>
      </p:sp>
      <p:sp>
        <p:nvSpPr>
          <p:cNvPr id="28675" name="Rectangle 3"/>
          <p:cNvSpPr>
            <a:spLocks noGrp="1" noChangeArrowheads="1"/>
          </p:cNvSpPr>
          <p:nvPr>
            <p:ph sz="quarter" idx="1"/>
          </p:nvPr>
        </p:nvSpPr>
        <p:spPr/>
        <p:txBody>
          <a:bodyPr/>
          <a:lstStyle/>
          <a:p>
            <a:pPr eaLnBrk="1" hangingPunct="1">
              <a:lnSpc>
                <a:spcPct val="90000"/>
              </a:lnSpc>
            </a:pPr>
            <a:r>
              <a:rPr lang="en-US" sz="2800" dirty="0" smtClean="0">
                <a:latin typeface="Times New Roman" pitchFamily="18" charset="0"/>
              </a:rPr>
              <a:t>Communication between supervisor and supervisee, usually in a conference.</a:t>
            </a:r>
          </a:p>
          <a:p>
            <a:pPr eaLnBrk="1" hangingPunct="1">
              <a:lnSpc>
                <a:spcPct val="90000"/>
              </a:lnSpc>
            </a:pPr>
            <a:r>
              <a:rPr lang="en-US" sz="2800" dirty="0" smtClean="0">
                <a:latin typeface="Times New Roman" pitchFamily="18" charset="0"/>
              </a:rPr>
              <a:t>More than provision of feedback; it is a time for integrating of all four previous phases.</a:t>
            </a:r>
          </a:p>
          <a:p>
            <a:pPr eaLnBrk="1" hangingPunct="1">
              <a:lnSpc>
                <a:spcPct val="90000"/>
              </a:lnSpc>
            </a:pPr>
            <a:r>
              <a:rPr lang="en-US" sz="2800" dirty="0" smtClean="0">
                <a:latin typeface="Times New Roman" pitchFamily="18" charset="0"/>
              </a:rPr>
              <a:t>Based on the analysis of observational data.</a:t>
            </a:r>
          </a:p>
          <a:p>
            <a:pPr eaLnBrk="1" hangingPunct="1">
              <a:lnSpc>
                <a:spcPct val="90000"/>
              </a:lnSpc>
            </a:pPr>
            <a:r>
              <a:rPr lang="en-US" sz="2800" dirty="0" smtClean="0">
                <a:latin typeface="Times New Roman" pitchFamily="18" charset="0"/>
              </a:rPr>
              <a:t>Time when supervisor behavior and style is most critical.</a:t>
            </a:r>
          </a:p>
          <a:p>
            <a:pPr eaLnBrk="1" hangingPunct="1">
              <a:lnSpc>
                <a:spcPct val="90000"/>
              </a:lnSpc>
            </a:pPr>
            <a:r>
              <a:rPr lang="en-US" sz="2800" dirty="0" smtClean="0">
                <a:latin typeface="Times New Roman" pitchFamily="18" charset="0"/>
              </a:rPr>
              <a:t>Results in renewed planning for ongoing growth of client, supervisee, and supervisor.</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200" b="1" smtClean="0">
                <a:latin typeface="Times New Roman" pitchFamily="18" charset="0"/>
              </a:rPr>
              <a:t>…</a:t>
            </a:r>
            <a:r>
              <a:rPr lang="en-US" sz="3600" b="1" smtClean="0">
                <a:latin typeface="Times New Roman" pitchFamily="18" charset="0"/>
              </a:rPr>
              <a:t>More Integration</a:t>
            </a:r>
          </a:p>
        </p:txBody>
      </p:sp>
      <p:sp>
        <p:nvSpPr>
          <p:cNvPr id="29699" name="Rectangle 3"/>
          <p:cNvSpPr>
            <a:spLocks noGrp="1" noChangeArrowheads="1"/>
          </p:cNvSpPr>
          <p:nvPr>
            <p:ph sz="quarter" idx="1"/>
          </p:nvPr>
        </p:nvSpPr>
        <p:spPr/>
        <p:txBody>
          <a:bodyPr/>
          <a:lstStyle/>
          <a:p>
            <a:pPr eaLnBrk="1" hangingPunct="1"/>
            <a:endParaRPr lang="en-US" sz="2800" dirty="0" smtClean="0">
              <a:latin typeface="Times New Roman" pitchFamily="18" charset="0"/>
            </a:endParaRPr>
          </a:p>
          <a:p>
            <a:pPr eaLnBrk="1" hangingPunct="1"/>
            <a:r>
              <a:rPr lang="en-US" sz="2800" dirty="0" smtClean="0">
                <a:latin typeface="Times New Roman" pitchFamily="18" charset="0"/>
              </a:rPr>
              <a:t>It is in this phase that the supervisor begins to share the responsibility for analysis with the supervisee by first modeling and then engaging the student in  utilization of observational data to answer a      </a:t>
            </a:r>
            <a:r>
              <a:rPr lang="en-US" sz="2800" b="1" dirty="0" smtClean="0">
                <a:latin typeface="Times New Roman" pitchFamily="18" charset="0"/>
              </a:rPr>
              <a:t>variety</a:t>
            </a:r>
            <a:r>
              <a:rPr lang="en-US" sz="2800" dirty="0" smtClean="0">
                <a:latin typeface="Times New Roman" pitchFamily="18" charset="0"/>
              </a:rPr>
              <a:t> </a:t>
            </a:r>
            <a:r>
              <a:rPr lang="en-US" sz="2800" b="1" dirty="0" smtClean="0">
                <a:latin typeface="Times New Roman" pitchFamily="18" charset="0"/>
              </a:rPr>
              <a:t>of  question types: broad vs. narrow</a:t>
            </a:r>
            <a:r>
              <a:rPr lang="en-US" sz="2800" dirty="0" smtClean="0">
                <a:latin typeface="Times New Roman" pitchFamily="18" charset="0"/>
              </a:rPr>
              <a:t>.</a:t>
            </a:r>
            <a:endParaRPr lang="en-US" sz="2800" b="1" dirty="0" smtClean="0">
              <a:latin typeface="Times New Roman" pitchFamily="18" charset="0"/>
            </a:endParaRPr>
          </a:p>
          <a:p>
            <a:pPr eaLnBrk="1" hangingPunct="1"/>
            <a:r>
              <a:rPr lang="en-US" sz="2800" dirty="0" smtClean="0">
                <a:latin typeface="Times New Roman" pitchFamily="18" charset="0"/>
              </a:rPr>
              <a:t>This is the phase in which supervisee self-analysis is fledged and then, developed to facilitate movement across the continuum.</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600" b="1" smtClean="0">
                <a:latin typeface="Times New Roman" pitchFamily="18" charset="0"/>
              </a:rPr>
              <a:t>Supervisory Styles</a:t>
            </a:r>
          </a:p>
        </p:txBody>
      </p:sp>
      <p:sp>
        <p:nvSpPr>
          <p:cNvPr id="30723" name="Rectangle 3"/>
          <p:cNvSpPr>
            <a:spLocks noGrp="1" noChangeArrowheads="1"/>
          </p:cNvSpPr>
          <p:nvPr>
            <p:ph sz="quarter" idx="1"/>
          </p:nvPr>
        </p:nvSpPr>
        <p:spPr/>
        <p:txBody>
          <a:bodyPr/>
          <a:lstStyle/>
          <a:p>
            <a:pPr eaLnBrk="1" hangingPunct="1"/>
            <a:endParaRPr lang="en-US" sz="2800" smtClean="0">
              <a:latin typeface="Times New Roman" pitchFamily="18" charset="0"/>
            </a:endParaRPr>
          </a:p>
          <a:p>
            <a:pPr eaLnBrk="1" hangingPunct="1"/>
            <a:r>
              <a:rPr lang="en-US" sz="2800" smtClean="0">
                <a:latin typeface="Times New Roman" pitchFamily="18" charset="0"/>
              </a:rPr>
              <a:t>Direct-Active Style</a:t>
            </a:r>
          </a:p>
          <a:p>
            <a:pPr eaLnBrk="1" hangingPunct="1"/>
            <a:endParaRPr lang="en-US" sz="2800" smtClean="0">
              <a:latin typeface="Times New Roman" pitchFamily="18" charset="0"/>
            </a:endParaRPr>
          </a:p>
          <a:p>
            <a:pPr eaLnBrk="1" hangingPunct="1"/>
            <a:r>
              <a:rPr lang="en-US" sz="2800" smtClean="0">
                <a:latin typeface="Times New Roman" pitchFamily="18" charset="0"/>
              </a:rPr>
              <a:t>Collaborative Style</a:t>
            </a:r>
          </a:p>
          <a:p>
            <a:pPr eaLnBrk="1" hangingPunct="1"/>
            <a:endParaRPr lang="en-US" sz="2800" smtClean="0">
              <a:latin typeface="Times New Roman" pitchFamily="18" charset="0"/>
            </a:endParaRPr>
          </a:p>
          <a:p>
            <a:pPr eaLnBrk="1" hangingPunct="1"/>
            <a:r>
              <a:rPr lang="en-US" sz="2800" smtClean="0">
                <a:latin typeface="Times New Roman" pitchFamily="18" charset="0"/>
              </a:rPr>
              <a:t>Colleagueship</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200" b="1" smtClean="0">
                <a:latin typeface="Times New Roman" pitchFamily="18" charset="0"/>
              </a:rPr>
              <a:t>Direct vs. Indirect Verbal Style Contrast</a:t>
            </a:r>
          </a:p>
        </p:txBody>
      </p:sp>
      <p:sp>
        <p:nvSpPr>
          <p:cNvPr id="31747" name="Rectangle 3"/>
          <p:cNvSpPr>
            <a:spLocks noGrp="1" noChangeArrowheads="1"/>
          </p:cNvSpPr>
          <p:nvPr>
            <p:ph sz="quarter" idx="1"/>
          </p:nvPr>
        </p:nvSpPr>
        <p:spPr/>
        <p:txBody>
          <a:bodyPr>
            <a:normAutofit/>
          </a:bodyPr>
          <a:lstStyle/>
          <a:p>
            <a:pPr eaLnBrk="1" hangingPunct="1">
              <a:lnSpc>
                <a:spcPct val="90000"/>
              </a:lnSpc>
              <a:buFont typeface="Wingdings" pitchFamily="2" charset="2"/>
              <a:buNone/>
            </a:pPr>
            <a:r>
              <a:rPr lang="en-US" sz="2400" b="1" smtClean="0">
                <a:latin typeface="Times New Roman" pitchFamily="18" charset="0"/>
              </a:rPr>
              <a:t>Direct:  </a:t>
            </a:r>
            <a:r>
              <a:rPr lang="en-US" sz="2400" smtClean="0">
                <a:latin typeface="Times New Roman" pitchFamily="18" charset="0"/>
              </a:rPr>
              <a:t>Your speech and language in the session today was </a:t>
            </a:r>
          </a:p>
          <a:p>
            <a:pPr eaLnBrk="1" hangingPunct="1">
              <a:lnSpc>
                <a:spcPct val="90000"/>
              </a:lnSpc>
              <a:buFont typeface="Wingdings" pitchFamily="2" charset="2"/>
              <a:buNone/>
            </a:pPr>
            <a:r>
              <a:rPr lang="en-US" sz="2400" smtClean="0">
                <a:latin typeface="Times New Roman" pitchFamily="18" charset="0"/>
              </a:rPr>
              <a:t>               “cluttered”.  Your used “OK” 35 times in a 12 minute</a:t>
            </a:r>
          </a:p>
          <a:p>
            <a:pPr eaLnBrk="1" hangingPunct="1">
              <a:lnSpc>
                <a:spcPct val="90000"/>
              </a:lnSpc>
              <a:buFont typeface="Wingdings" pitchFamily="2" charset="2"/>
              <a:buNone/>
            </a:pPr>
            <a:r>
              <a:rPr lang="en-US" sz="2400" smtClean="0">
                <a:latin typeface="Times New Roman" pitchFamily="18" charset="0"/>
              </a:rPr>
              <a:t>              session  and you used it as a filler, as a tag question, </a:t>
            </a:r>
          </a:p>
          <a:p>
            <a:pPr eaLnBrk="1" hangingPunct="1">
              <a:lnSpc>
                <a:spcPct val="90000"/>
              </a:lnSpc>
              <a:buFont typeface="Wingdings" pitchFamily="2" charset="2"/>
              <a:buNone/>
            </a:pPr>
            <a:r>
              <a:rPr lang="en-US" sz="2400" smtClean="0">
                <a:latin typeface="Times New Roman" pitchFamily="18" charset="0"/>
              </a:rPr>
              <a:t>              and in response to your client’s behavior.  As a result, </a:t>
            </a:r>
          </a:p>
          <a:p>
            <a:pPr eaLnBrk="1" hangingPunct="1">
              <a:lnSpc>
                <a:spcPct val="90000"/>
              </a:lnSpc>
              <a:buFont typeface="Wingdings" pitchFamily="2" charset="2"/>
              <a:buNone/>
            </a:pPr>
            <a:r>
              <a:rPr lang="en-US" sz="2400" smtClean="0">
                <a:latin typeface="Times New Roman" pitchFamily="18" charset="0"/>
              </a:rPr>
              <a:t>              your verbal model for your client was ineffective and </a:t>
            </a:r>
          </a:p>
          <a:p>
            <a:pPr eaLnBrk="1" hangingPunct="1">
              <a:lnSpc>
                <a:spcPct val="90000"/>
              </a:lnSpc>
              <a:buFont typeface="Wingdings" pitchFamily="2" charset="2"/>
              <a:buNone/>
            </a:pPr>
            <a:r>
              <a:rPr lang="en-US" sz="2400" smtClean="0">
                <a:latin typeface="Times New Roman" pitchFamily="18" charset="0"/>
              </a:rPr>
              <a:t>              confusing.</a:t>
            </a:r>
          </a:p>
          <a:p>
            <a:pPr eaLnBrk="1" hangingPunct="1">
              <a:lnSpc>
                <a:spcPct val="90000"/>
              </a:lnSpc>
              <a:buFont typeface="Wingdings" pitchFamily="2" charset="2"/>
              <a:buNone/>
            </a:pPr>
            <a:endParaRPr lang="en-US" sz="2400" smtClean="0">
              <a:latin typeface="Times New Roman" pitchFamily="18" charset="0"/>
            </a:endParaRPr>
          </a:p>
          <a:p>
            <a:pPr eaLnBrk="1" hangingPunct="1">
              <a:lnSpc>
                <a:spcPct val="90000"/>
              </a:lnSpc>
              <a:buFont typeface="Wingdings" pitchFamily="2" charset="2"/>
              <a:buNone/>
            </a:pPr>
            <a:r>
              <a:rPr lang="en-US" sz="2400" b="1" smtClean="0">
                <a:latin typeface="Times New Roman" pitchFamily="18" charset="0"/>
              </a:rPr>
              <a:t>Indirect:  </a:t>
            </a:r>
            <a:r>
              <a:rPr lang="en-US" sz="2400" smtClean="0">
                <a:latin typeface="Times New Roman" pitchFamily="18" charset="0"/>
              </a:rPr>
              <a:t>I counted 35 times in a 12 minute task that you used </a:t>
            </a:r>
          </a:p>
          <a:p>
            <a:pPr eaLnBrk="1" hangingPunct="1">
              <a:lnSpc>
                <a:spcPct val="90000"/>
              </a:lnSpc>
              <a:buFont typeface="Wingdings" pitchFamily="2" charset="2"/>
              <a:buNone/>
            </a:pPr>
            <a:r>
              <a:rPr lang="en-US" sz="2400" smtClean="0">
                <a:latin typeface="Times New Roman" pitchFamily="18" charset="0"/>
              </a:rPr>
              <a:t>                 “OK”.  What do you think this means?  What conse-</a:t>
            </a:r>
          </a:p>
          <a:p>
            <a:pPr eaLnBrk="1" hangingPunct="1">
              <a:lnSpc>
                <a:spcPct val="90000"/>
              </a:lnSpc>
              <a:buFont typeface="Wingdings" pitchFamily="2" charset="2"/>
              <a:buNone/>
            </a:pPr>
            <a:r>
              <a:rPr lang="en-US" sz="2400" smtClean="0">
                <a:latin typeface="Times New Roman" pitchFamily="18" charset="0"/>
              </a:rPr>
              <a:t>                 quences might this behavior have?</a:t>
            </a:r>
            <a:endParaRPr lang="en-US" sz="2400" b="1" smtClean="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sz="3200" b="1" smtClean="0">
                <a:latin typeface="Times New Roman" pitchFamily="18" charset="0"/>
              </a:rPr>
              <a:t>Direct vs. Indirect Verbal Style Contrast</a:t>
            </a:r>
            <a:br>
              <a:rPr lang="en-US" sz="3200" b="1" smtClean="0">
                <a:latin typeface="Times New Roman" pitchFamily="18" charset="0"/>
              </a:rPr>
            </a:br>
            <a:endParaRPr lang="en-US" sz="3200" b="1" smtClean="0">
              <a:latin typeface="Times New Roman" pitchFamily="18" charset="0"/>
            </a:endParaRPr>
          </a:p>
        </p:txBody>
      </p:sp>
      <p:sp>
        <p:nvSpPr>
          <p:cNvPr id="32771" name="Rectangle 3"/>
          <p:cNvSpPr>
            <a:spLocks noGrp="1" noChangeArrowheads="1"/>
          </p:cNvSpPr>
          <p:nvPr>
            <p:ph sz="quarter" idx="1"/>
          </p:nvPr>
        </p:nvSpPr>
        <p:spPr/>
        <p:txBody>
          <a:bodyPr>
            <a:normAutofit/>
          </a:bodyPr>
          <a:lstStyle/>
          <a:p>
            <a:pPr eaLnBrk="1" hangingPunct="1">
              <a:lnSpc>
                <a:spcPct val="90000"/>
              </a:lnSpc>
              <a:buFont typeface="Wingdings" pitchFamily="2" charset="2"/>
              <a:buNone/>
            </a:pPr>
            <a:r>
              <a:rPr lang="en-US" sz="2400" b="1" dirty="0" smtClean="0">
                <a:latin typeface="Times New Roman" pitchFamily="18" charset="0"/>
              </a:rPr>
              <a:t>Direct:    </a:t>
            </a:r>
            <a:r>
              <a:rPr lang="en-US" sz="2400" dirty="0" smtClean="0">
                <a:latin typeface="Times New Roman" pitchFamily="18" charset="0"/>
              </a:rPr>
              <a:t>Your rate of speech in the session today was too fast</a:t>
            </a:r>
          </a:p>
          <a:p>
            <a:pPr eaLnBrk="1" hangingPunct="1">
              <a:lnSpc>
                <a:spcPct val="90000"/>
              </a:lnSpc>
              <a:buFont typeface="Wingdings" pitchFamily="2" charset="2"/>
              <a:buNone/>
            </a:pPr>
            <a:r>
              <a:rPr lang="en-US" sz="2400" dirty="0" smtClean="0">
                <a:latin typeface="Times New Roman" pitchFamily="18" charset="0"/>
              </a:rPr>
              <a:t>                and was one of the reasons contributing to your </a:t>
            </a:r>
          </a:p>
          <a:p>
            <a:pPr eaLnBrk="1" hangingPunct="1">
              <a:lnSpc>
                <a:spcPct val="90000"/>
              </a:lnSpc>
              <a:buFont typeface="Wingdings" pitchFamily="2" charset="2"/>
              <a:buNone/>
            </a:pPr>
            <a:r>
              <a:rPr lang="en-US" sz="2400" dirty="0" smtClean="0">
                <a:latin typeface="Times New Roman" pitchFamily="18" charset="0"/>
              </a:rPr>
              <a:t>                client’s lack of success.  It was too fast and did not </a:t>
            </a:r>
          </a:p>
          <a:p>
            <a:pPr eaLnBrk="1" hangingPunct="1">
              <a:lnSpc>
                <a:spcPct val="90000"/>
              </a:lnSpc>
              <a:buFont typeface="Wingdings" pitchFamily="2" charset="2"/>
              <a:buNone/>
            </a:pPr>
            <a:r>
              <a:rPr lang="en-US" sz="2400" dirty="0" smtClean="0">
                <a:latin typeface="Times New Roman" pitchFamily="18" charset="0"/>
              </a:rPr>
              <a:t>                permit him the processing time that he needed to </a:t>
            </a:r>
          </a:p>
          <a:p>
            <a:pPr eaLnBrk="1" hangingPunct="1">
              <a:lnSpc>
                <a:spcPct val="90000"/>
              </a:lnSpc>
              <a:buFont typeface="Wingdings" pitchFamily="2" charset="2"/>
              <a:buNone/>
            </a:pPr>
            <a:r>
              <a:rPr lang="en-US" sz="2400" dirty="0" smtClean="0">
                <a:latin typeface="Times New Roman" pitchFamily="18" charset="0"/>
              </a:rPr>
              <a:t>                understand you and/or the task.</a:t>
            </a:r>
          </a:p>
          <a:p>
            <a:pPr eaLnBrk="1" hangingPunct="1">
              <a:lnSpc>
                <a:spcPct val="90000"/>
              </a:lnSpc>
              <a:buFont typeface="Wingdings" pitchFamily="2" charset="2"/>
              <a:buNone/>
            </a:pPr>
            <a:endParaRPr lang="en-US" sz="2400" dirty="0" smtClean="0">
              <a:latin typeface="Times New Roman" pitchFamily="18" charset="0"/>
            </a:endParaRPr>
          </a:p>
          <a:p>
            <a:pPr eaLnBrk="1" hangingPunct="1">
              <a:lnSpc>
                <a:spcPct val="90000"/>
              </a:lnSpc>
              <a:buFont typeface="Wingdings" pitchFamily="2" charset="2"/>
              <a:buNone/>
            </a:pPr>
            <a:r>
              <a:rPr lang="en-US" sz="2400" b="1" dirty="0" smtClean="0">
                <a:latin typeface="Times New Roman" pitchFamily="18" charset="0"/>
              </a:rPr>
              <a:t>Indirect:  </a:t>
            </a:r>
            <a:r>
              <a:rPr lang="en-US" sz="2400" dirty="0" smtClean="0">
                <a:latin typeface="Times New Roman" pitchFamily="18" charset="0"/>
              </a:rPr>
              <a:t>Listen to the tape of your session.  React to the rate </a:t>
            </a:r>
          </a:p>
          <a:p>
            <a:pPr eaLnBrk="1" hangingPunct="1">
              <a:lnSpc>
                <a:spcPct val="90000"/>
              </a:lnSpc>
              <a:buFont typeface="Wingdings" pitchFamily="2" charset="2"/>
              <a:buNone/>
            </a:pPr>
            <a:r>
              <a:rPr lang="en-US" sz="2400" dirty="0" smtClean="0">
                <a:latin typeface="Times New Roman" pitchFamily="18" charset="0"/>
              </a:rPr>
              <a:t>                 of your speech and language; provide data that             	     supports your conclusion.  How do you think it 		     affected your client?</a:t>
            </a:r>
            <a:endParaRPr lang="en-US" sz="2400" b="1" dirty="0" smtClean="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sz="3600" dirty="0" smtClean="0">
                <a:latin typeface="Times New Roman" pitchFamily="18" charset="0"/>
                <a:cs typeface="Times New Roman" pitchFamily="18" charset="0"/>
              </a:rPr>
              <a:t>We will begin with the juggling… Issues in Clinical Education (McAllister, 2005)</a:t>
            </a:r>
          </a:p>
        </p:txBody>
      </p:sp>
      <p:sp>
        <p:nvSpPr>
          <p:cNvPr id="48131" name="Content Placeholder 2"/>
          <p:cNvSpPr>
            <a:spLocks noGrp="1"/>
          </p:cNvSpPr>
          <p:nvPr>
            <p:ph sz="quarter" idx="1"/>
          </p:nvPr>
        </p:nvSpPr>
        <p:spPr>
          <a:xfrm>
            <a:off x="566738" y="1752600"/>
            <a:ext cx="8001000" cy="4724400"/>
          </a:xfrm>
        </p:spPr>
        <p:txBody>
          <a:bodyPr/>
          <a:lstStyle/>
          <a:p>
            <a:r>
              <a:rPr lang="en-US" sz="2800" dirty="0" smtClean="0">
                <a:latin typeface="Times New Roman" pitchFamily="18" charset="0"/>
                <a:cs typeface="Times New Roman" pitchFamily="18" charset="0"/>
              </a:rPr>
              <a:t>You come to supervision at a time of tremendous change </a:t>
            </a:r>
          </a:p>
          <a:p>
            <a:r>
              <a:rPr lang="en-US" sz="2800" dirty="0" smtClean="0">
                <a:latin typeface="Times New Roman" pitchFamily="18" charset="0"/>
                <a:cs typeface="Times New Roman" pitchFamily="18" charset="0"/>
              </a:rPr>
              <a:t>Changes in workplaces of SLPs –demands to increase productivity, complex cases, need to increase family involvement</a:t>
            </a:r>
          </a:p>
          <a:p>
            <a:r>
              <a:rPr lang="en-US" sz="2800" dirty="0" smtClean="0">
                <a:latin typeface="Times New Roman" pitchFamily="18" charset="0"/>
                <a:cs typeface="Times New Roman" pitchFamily="18" charset="0"/>
              </a:rPr>
              <a:t>More “business model” mindset in clinical service provision</a:t>
            </a:r>
          </a:p>
          <a:p>
            <a:r>
              <a:rPr lang="en-US" sz="2800" dirty="0" smtClean="0">
                <a:latin typeface="Times New Roman" pitchFamily="18" charset="0"/>
                <a:cs typeface="Times New Roman" pitchFamily="18" charset="0"/>
              </a:rPr>
              <a:t>Standards required by accrediting bodies, licensing boards and professional associations (ASHA standards – CFCC)</a:t>
            </a:r>
          </a:p>
          <a:p>
            <a:endParaRPr lang="en-US" sz="2400"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hangingPunct="1"/>
            <a:r>
              <a:rPr lang="en-US" sz="3600" b="1" smtClean="0">
                <a:latin typeface="Times New Roman" pitchFamily="18" charset="0"/>
              </a:rPr>
              <a:t>Supervisor Competence-Technical Skill</a:t>
            </a:r>
          </a:p>
        </p:txBody>
      </p:sp>
      <p:sp>
        <p:nvSpPr>
          <p:cNvPr id="33795" name="Rectangle 3"/>
          <p:cNvSpPr>
            <a:spLocks noGrp="1" noChangeArrowheads="1"/>
          </p:cNvSpPr>
          <p:nvPr>
            <p:ph sz="quarter" idx="1"/>
          </p:nvPr>
        </p:nvSpPr>
        <p:spPr/>
        <p:txBody>
          <a:bodyPr/>
          <a:lstStyle/>
          <a:p>
            <a:pPr eaLnBrk="1" hangingPunct="1">
              <a:lnSpc>
                <a:spcPct val="90000"/>
              </a:lnSpc>
            </a:pPr>
            <a:r>
              <a:rPr lang="en-US" sz="2800" smtClean="0">
                <a:latin typeface="Times New Roman" pitchFamily="18" charset="0"/>
              </a:rPr>
              <a:t>Knowledge and skill to support clinical best practice</a:t>
            </a:r>
          </a:p>
          <a:p>
            <a:pPr eaLnBrk="1" hangingPunct="1">
              <a:lnSpc>
                <a:spcPct val="90000"/>
              </a:lnSpc>
            </a:pPr>
            <a:r>
              <a:rPr lang="en-US" sz="2800" smtClean="0">
                <a:latin typeface="Times New Roman" pitchFamily="18" charset="0"/>
              </a:rPr>
              <a:t>Ability to assess supervisee needs</a:t>
            </a:r>
          </a:p>
          <a:p>
            <a:pPr eaLnBrk="1" hangingPunct="1">
              <a:lnSpc>
                <a:spcPct val="90000"/>
              </a:lnSpc>
            </a:pPr>
            <a:r>
              <a:rPr lang="en-US" sz="2800" smtClean="0">
                <a:latin typeface="Times New Roman" pitchFamily="18" charset="0"/>
              </a:rPr>
              <a:t>Ability to help supervisees to establish client and professional development goals</a:t>
            </a:r>
          </a:p>
          <a:p>
            <a:pPr eaLnBrk="1" hangingPunct="1">
              <a:lnSpc>
                <a:spcPct val="90000"/>
              </a:lnSpc>
            </a:pPr>
            <a:r>
              <a:rPr lang="en-US" sz="2800" smtClean="0">
                <a:latin typeface="Times New Roman" pitchFamily="18" charset="0"/>
              </a:rPr>
              <a:t>Knowledge of strategies/tools to facilitate behavior change and professional growth</a:t>
            </a:r>
          </a:p>
          <a:p>
            <a:pPr eaLnBrk="1" hangingPunct="1">
              <a:lnSpc>
                <a:spcPct val="90000"/>
              </a:lnSpc>
            </a:pPr>
            <a:r>
              <a:rPr lang="en-US" sz="2800" smtClean="0">
                <a:latin typeface="Times New Roman" pitchFamily="18" charset="0"/>
              </a:rPr>
              <a:t>Ability to measure change in both client and supervisee</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sz="3600" b="1" smtClean="0">
                <a:latin typeface="Times New Roman" pitchFamily="18" charset="0"/>
              </a:rPr>
              <a:t>Supervisor Competence-Process Skill</a:t>
            </a:r>
          </a:p>
        </p:txBody>
      </p:sp>
      <p:sp>
        <p:nvSpPr>
          <p:cNvPr id="34819" name="Rectangle 3"/>
          <p:cNvSpPr>
            <a:spLocks noGrp="1" noChangeArrowheads="1"/>
          </p:cNvSpPr>
          <p:nvPr>
            <p:ph sz="quarter" idx="1"/>
          </p:nvPr>
        </p:nvSpPr>
        <p:spPr/>
        <p:txBody>
          <a:bodyPr/>
          <a:lstStyle/>
          <a:p>
            <a:pPr eaLnBrk="1" hangingPunct="1">
              <a:lnSpc>
                <a:spcPct val="90000"/>
              </a:lnSpc>
            </a:pPr>
            <a:r>
              <a:rPr lang="en-US" sz="2800" smtClean="0">
                <a:latin typeface="Times New Roman" pitchFamily="18" charset="0"/>
              </a:rPr>
              <a:t>Supervisor self-awareness</a:t>
            </a:r>
          </a:p>
          <a:p>
            <a:pPr eaLnBrk="1" hangingPunct="1">
              <a:lnSpc>
                <a:spcPct val="90000"/>
              </a:lnSpc>
            </a:pPr>
            <a:r>
              <a:rPr lang="en-US" sz="2800" smtClean="0">
                <a:latin typeface="Times New Roman" pitchFamily="18" charset="0"/>
              </a:rPr>
              <a:t>Supervisor’s ability to be an active listener</a:t>
            </a:r>
          </a:p>
          <a:p>
            <a:pPr eaLnBrk="1" hangingPunct="1">
              <a:lnSpc>
                <a:spcPct val="90000"/>
              </a:lnSpc>
            </a:pPr>
            <a:r>
              <a:rPr lang="en-US" sz="2800" smtClean="0">
                <a:latin typeface="Times New Roman" pitchFamily="18" charset="0"/>
              </a:rPr>
              <a:t>Supervisor’s ability to create an environment of  </a:t>
            </a:r>
            <a:r>
              <a:rPr lang="en-US" sz="2800" b="1" smtClean="0">
                <a:latin typeface="Times New Roman" pitchFamily="18" charset="0"/>
              </a:rPr>
              <a:t>immediacy</a:t>
            </a:r>
          </a:p>
          <a:p>
            <a:pPr eaLnBrk="1" hangingPunct="1">
              <a:lnSpc>
                <a:spcPct val="90000"/>
              </a:lnSpc>
              <a:buFont typeface="Wingdings" pitchFamily="2" charset="2"/>
              <a:buNone/>
            </a:pPr>
            <a:r>
              <a:rPr lang="en-US" sz="2800" smtClean="0">
                <a:latin typeface="Times New Roman" pitchFamily="18" charset="0"/>
              </a:rPr>
              <a:t>          Non-verbal behavior</a:t>
            </a:r>
          </a:p>
          <a:p>
            <a:pPr eaLnBrk="1" hangingPunct="1">
              <a:lnSpc>
                <a:spcPct val="90000"/>
              </a:lnSpc>
              <a:buFont typeface="Wingdings" pitchFamily="2" charset="2"/>
              <a:buNone/>
            </a:pPr>
            <a:r>
              <a:rPr lang="en-US" sz="2800" smtClean="0">
                <a:latin typeface="Times New Roman" pitchFamily="18" charset="0"/>
              </a:rPr>
              <a:t>          Verbal relational communication</a:t>
            </a:r>
          </a:p>
          <a:p>
            <a:pPr eaLnBrk="1" hangingPunct="1">
              <a:lnSpc>
                <a:spcPct val="90000"/>
              </a:lnSpc>
              <a:buFont typeface="Wingdings" pitchFamily="2" charset="2"/>
              <a:buNone/>
            </a:pPr>
            <a:r>
              <a:rPr lang="en-US" sz="2800" smtClean="0">
                <a:latin typeface="Times New Roman" pitchFamily="18" charset="0"/>
              </a:rPr>
              <a:t>           Non-defensive communication</a:t>
            </a:r>
          </a:p>
          <a:p>
            <a:pPr eaLnBrk="1" hangingPunct="1">
              <a:lnSpc>
                <a:spcPct val="90000"/>
              </a:lnSpc>
              <a:buFont typeface="Wingdings" pitchFamily="2" charset="2"/>
              <a:buNone/>
            </a:pPr>
            <a:endParaRPr lang="en-US" sz="2800" smtClean="0">
              <a:latin typeface="Times New Roman" pitchFamily="18" charset="0"/>
            </a:endParaRPr>
          </a:p>
          <a:p>
            <a:pPr eaLnBrk="1" hangingPunct="1">
              <a:lnSpc>
                <a:spcPct val="90000"/>
              </a:lnSpc>
            </a:pPr>
            <a:r>
              <a:rPr lang="en-US" sz="2800" smtClean="0">
                <a:latin typeface="Times New Roman" pitchFamily="18" charset="0"/>
              </a:rPr>
              <a:t>Prime mediator of supervisory style</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en-US" sz="3200" b="1" smtClean="0">
                <a:latin typeface="Times New Roman" pitchFamily="18" charset="0"/>
              </a:rPr>
              <a:t>Providing Feedback  within Clinical Education (Kurpius and Christie, 1978)</a:t>
            </a:r>
          </a:p>
        </p:txBody>
      </p:sp>
      <p:sp>
        <p:nvSpPr>
          <p:cNvPr id="35843" name="Rectangle 3"/>
          <p:cNvSpPr>
            <a:spLocks noGrp="1" noChangeArrowheads="1"/>
          </p:cNvSpPr>
          <p:nvPr>
            <p:ph sz="quarter" idx="1"/>
          </p:nvPr>
        </p:nvSpPr>
        <p:spPr/>
        <p:txBody>
          <a:bodyPr/>
          <a:lstStyle/>
          <a:p>
            <a:pPr eaLnBrk="1" hangingPunct="1"/>
            <a:r>
              <a:rPr lang="en-US" sz="2800" dirty="0" smtClean="0">
                <a:latin typeface="Times New Roman" pitchFamily="18" charset="0"/>
              </a:rPr>
              <a:t>Be descriptive rather than evaluative (DATA)</a:t>
            </a:r>
          </a:p>
          <a:p>
            <a:pPr eaLnBrk="1" hangingPunct="1"/>
            <a:r>
              <a:rPr lang="en-US" sz="2800" dirty="0" smtClean="0">
                <a:latin typeface="Times New Roman" pitchFamily="18" charset="0"/>
              </a:rPr>
              <a:t>Be specific in describing behaviors</a:t>
            </a:r>
          </a:p>
          <a:p>
            <a:pPr eaLnBrk="1" hangingPunct="1"/>
            <a:r>
              <a:rPr lang="en-US" sz="2800" dirty="0" smtClean="0">
                <a:latin typeface="Times New Roman" pitchFamily="18" charset="0"/>
              </a:rPr>
              <a:t>Consider the appropriateness of feedback/manner in which it is conveyed</a:t>
            </a:r>
          </a:p>
          <a:p>
            <a:pPr eaLnBrk="1" hangingPunct="1"/>
            <a:r>
              <a:rPr lang="en-US" sz="2800" dirty="0" smtClean="0">
                <a:latin typeface="Times New Roman" pitchFamily="18" charset="0"/>
              </a:rPr>
              <a:t>Attempt to determine recipient  readiness for feedback</a:t>
            </a:r>
          </a:p>
          <a:p>
            <a:pPr eaLnBrk="1" hangingPunct="1"/>
            <a:r>
              <a:rPr lang="en-US" sz="2800" dirty="0" smtClean="0">
                <a:latin typeface="Times New Roman" pitchFamily="18" charset="0"/>
              </a:rPr>
              <a:t>Determine the usefulness of feedback</a:t>
            </a:r>
          </a:p>
          <a:p>
            <a:pPr eaLnBrk="1" hangingPunct="1"/>
            <a:r>
              <a:rPr lang="en-US" sz="2800" dirty="0" smtClean="0">
                <a:latin typeface="Times New Roman" pitchFamily="18" charset="0"/>
              </a:rPr>
              <a:t>Seek clarification that feedback has been understood</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latin typeface="Times New Roman" pitchFamily="18" charset="0"/>
                <a:cs typeface="Times New Roman" pitchFamily="18" charset="0"/>
              </a:rPr>
              <a:t>Feedback continued…</a:t>
            </a:r>
          </a:p>
        </p:txBody>
      </p:sp>
      <p:sp>
        <p:nvSpPr>
          <p:cNvPr id="36867" name="Rectangle 3"/>
          <p:cNvSpPr>
            <a:spLocks noGrp="1" noChangeArrowheads="1"/>
          </p:cNvSpPr>
          <p:nvPr>
            <p:ph sz="quarter" idx="1"/>
          </p:nvPr>
        </p:nvSpPr>
        <p:spPr/>
        <p:txBody>
          <a:bodyPr/>
          <a:lstStyle/>
          <a:p>
            <a:pPr eaLnBrk="1" hangingPunct="1"/>
            <a:endParaRPr lang="en-US" sz="2800" smtClean="0">
              <a:latin typeface="Times New Roman" pitchFamily="18" charset="0"/>
            </a:endParaRPr>
          </a:p>
          <a:p>
            <a:pPr eaLnBrk="1" hangingPunct="1"/>
            <a:endParaRPr lang="en-US" sz="2800" smtClean="0">
              <a:latin typeface="Times New Roman" pitchFamily="18" charset="0"/>
            </a:endParaRPr>
          </a:p>
          <a:p>
            <a:pPr eaLnBrk="1" hangingPunct="1"/>
            <a:r>
              <a:rPr lang="en-US" sz="2800" b="1" smtClean="0">
                <a:latin typeface="Times New Roman" pitchFamily="18" charset="0"/>
              </a:rPr>
              <a:t>Immediacy</a:t>
            </a:r>
            <a:r>
              <a:rPr lang="en-US" sz="2800" smtClean="0">
                <a:latin typeface="Times New Roman" pitchFamily="18" charset="0"/>
              </a:rPr>
              <a:t> conveys respect and genuineness which underpin trust.</a:t>
            </a:r>
          </a:p>
          <a:p>
            <a:pPr eaLnBrk="1" hangingPunct="1"/>
            <a:endParaRPr lang="en-US" sz="2800" smtClean="0">
              <a:latin typeface="Times New Roman" pitchFamily="18" charset="0"/>
            </a:endParaRPr>
          </a:p>
          <a:p>
            <a:pPr eaLnBrk="1" hangingPunct="1"/>
            <a:r>
              <a:rPr lang="en-US" sz="2800" smtClean="0">
                <a:latin typeface="Times New Roman" pitchFamily="18" charset="0"/>
              </a:rPr>
              <a:t>Trust is crucial to the clarity of communication and the process of behavior change.</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latin typeface="Times New Roman" pitchFamily="18" charset="0"/>
                <a:cs typeface="Times New Roman" pitchFamily="18" charset="0"/>
              </a:rPr>
              <a:t>Feedback continued</a:t>
            </a:r>
          </a:p>
        </p:txBody>
      </p:sp>
      <p:sp>
        <p:nvSpPr>
          <p:cNvPr id="37891" name="Rectangle 3"/>
          <p:cNvSpPr>
            <a:spLocks noGrp="1" noChangeArrowheads="1"/>
          </p:cNvSpPr>
          <p:nvPr>
            <p:ph sz="quarter" idx="1"/>
          </p:nvPr>
        </p:nvSpPr>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r>
              <a:rPr lang="en-US" sz="3200" smtClean="0">
                <a:latin typeface="Times New Roman" pitchFamily="18" charset="0"/>
              </a:rPr>
              <a:t>She finds a way to say things so that they are educational rather than critical. </a:t>
            </a:r>
          </a:p>
          <a:p>
            <a:pPr eaLnBrk="1" hangingPunct="1">
              <a:buFont typeface="Wingdings" pitchFamily="2" charset="2"/>
              <a:buNone/>
            </a:pPr>
            <a:endParaRPr lang="en-US" sz="3200" smtClean="0">
              <a:latin typeface="Times New Roman" pitchFamily="18" charset="0"/>
            </a:endParaRPr>
          </a:p>
          <a:p>
            <a:pPr eaLnBrk="1" hangingPunct="1">
              <a:buFont typeface="Wingdings" pitchFamily="2" charset="2"/>
              <a:buNone/>
            </a:pPr>
            <a:r>
              <a:rPr lang="en-US" sz="3200" smtClean="0">
                <a:latin typeface="Times New Roman" pitchFamily="18" charset="0"/>
              </a:rPr>
              <a:t>                                             Student</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200" b="1" smtClean="0">
                <a:latin typeface="Times New Roman" pitchFamily="18" charset="0"/>
              </a:rPr>
              <a:t>The Model and the  Standards</a:t>
            </a:r>
          </a:p>
        </p:txBody>
      </p:sp>
      <p:sp>
        <p:nvSpPr>
          <p:cNvPr id="38915" name="Rectangle 3"/>
          <p:cNvSpPr>
            <a:spLocks noGrp="1" noChangeArrowheads="1"/>
          </p:cNvSpPr>
          <p:nvPr>
            <p:ph sz="quarter" idx="1"/>
          </p:nvPr>
        </p:nvSpPr>
        <p:spPr/>
        <p:txBody>
          <a:bodyPr/>
          <a:lstStyle/>
          <a:p>
            <a:pPr eaLnBrk="1" hangingPunct="1"/>
            <a:r>
              <a:rPr lang="en-US" sz="2800" dirty="0" smtClean="0">
                <a:latin typeface="Times New Roman" pitchFamily="18" charset="0"/>
              </a:rPr>
              <a:t>The (continuum) model makes maximal use of      objective data  and self-analysis by both the   supervisor and supervisee.</a:t>
            </a:r>
          </a:p>
          <a:p>
            <a:pPr eaLnBrk="1" hangingPunct="1"/>
            <a:r>
              <a:rPr lang="en-US" sz="2800" dirty="0" smtClean="0">
                <a:latin typeface="Times New Roman" pitchFamily="18" charset="0"/>
              </a:rPr>
              <a:t>The model uses an analytical approach to          understanding and creating change in behavior.</a:t>
            </a:r>
          </a:p>
          <a:p>
            <a:pPr eaLnBrk="1" hangingPunct="1"/>
            <a:r>
              <a:rPr lang="en-US" sz="2800" dirty="0" smtClean="0">
                <a:latin typeface="Times New Roman" pitchFamily="18" charset="0"/>
              </a:rPr>
              <a:t>The model supports the development of critical thinking, problem-solving, and decision-making skills which are identified in the new standards and implied by the process of formative assessment.</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sz="3200" b="1" smtClean="0">
                <a:latin typeface="Times New Roman" pitchFamily="18" charset="0"/>
              </a:rPr>
              <a:t>Development of Critical Thinking (Moses and Shapiro, 1996)</a:t>
            </a:r>
          </a:p>
        </p:txBody>
      </p:sp>
      <p:sp>
        <p:nvSpPr>
          <p:cNvPr id="39939" name="Rectangle 3"/>
          <p:cNvSpPr>
            <a:spLocks noGrp="1" noChangeArrowheads="1"/>
          </p:cNvSpPr>
          <p:nvPr>
            <p:ph sz="quarter" idx="1"/>
          </p:nvPr>
        </p:nvSpPr>
        <p:spPr/>
        <p:txBody>
          <a:bodyPr/>
          <a:lstStyle/>
          <a:p>
            <a:pPr eaLnBrk="1" hangingPunct="1"/>
            <a:endParaRPr lang="en-US" sz="2800" smtClean="0">
              <a:latin typeface="Times New Roman" pitchFamily="18" charset="0"/>
            </a:endParaRPr>
          </a:p>
          <a:p>
            <a:pPr eaLnBrk="1" hangingPunct="1"/>
            <a:r>
              <a:rPr lang="en-US" sz="2800" smtClean="0">
                <a:latin typeface="Times New Roman" pitchFamily="18" charset="0"/>
              </a:rPr>
              <a:t>Dichotic Thinking: Evaluation Feedback Stage</a:t>
            </a:r>
          </a:p>
          <a:p>
            <a:pPr eaLnBrk="1" hangingPunct="1"/>
            <a:endParaRPr lang="en-US" sz="2800" smtClean="0">
              <a:latin typeface="Times New Roman" pitchFamily="18" charset="0"/>
            </a:endParaRPr>
          </a:p>
          <a:p>
            <a:pPr eaLnBrk="1" hangingPunct="1"/>
            <a:r>
              <a:rPr lang="en-US" sz="2800" smtClean="0">
                <a:latin typeface="Times New Roman" pitchFamily="18" charset="0"/>
              </a:rPr>
              <a:t>Logical Decision Making-Transitional Stage</a:t>
            </a:r>
          </a:p>
          <a:p>
            <a:pPr eaLnBrk="1" hangingPunct="1"/>
            <a:endParaRPr lang="en-US" sz="2800" smtClean="0">
              <a:latin typeface="Times New Roman" pitchFamily="18" charset="0"/>
            </a:endParaRPr>
          </a:p>
          <a:p>
            <a:pPr eaLnBrk="1" hangingPunct="1"/>
            <a:r>
              <a:rPr lang="en-US" sz="2800" smtClean="0">
                <a:latin typeface="Times New Roman" pitchFamily="18" charset="0"/>
              </a:rPr>
              <a:t>Awareness that Truth is Relative-Consultative Stage</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sz="3600" smtClean="0">
              <a:latin typeface="Times New Roman" pitchFamily="18" charset="0"/>
            </a:endParaRPr>
          </a:p>
        </p:txBody>
      </p:sp>
      <p:sp>
        <p:nvSpPr>
          <p:cNvPr id="40963" name="Rectangle 3"/>
          <p:cNvSpPr>
            <a:spLocks noGrp="1" noChangeArrowheads="1"/>
          </p:cNvSpPr>
          <p:nvPr>
            <p:ph sz="quarter" idx="1"/>
          </p:nvPr>
        </p:nvSpPr>
        <p:spPr/>
        <p:txBody>
          <a:bodyPr/>
          <a:lstStyle/>
          <a:p>
            <a:pPr eaLnBrk="1" hangingPunct="1"/>
            <a:endParaRPr lang="en-US" smtClean="0"/>
          </a:p>
          <a:p>
            <a:pPr eaLnBrk="1" hangingPunct="1"/>
            <a:endParaRPr lang="en-US" smtClean="0"/>
          </a:p>
          <a:p>
            <a:pPr eaLnBrk="1" hangingPunct="1"/>
            <a:r>
              <a:rPr lang="en-US" sz="2800" smtClean="0">
                <a:latin typeface="Times New Roman" pitchFamily="18" charset="0"/>
              </a:rPr>
              <a:t>Challenge for supervisors at any level of personnel development is to accurately assess supervisees and to move them to more complex levels of skill, behavior, and thought.</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n-US" sz="3200" b="1" smtClean="0">
                <a:latin typeface="Times New Roman" pitchFamily="18" charset="0"/>
              </a:rPr>
              <a:t>Supervisory Process with the “At-Risk”  Students</a:t>
            </a:r>
          </a:p>
        </p:txBody>
      </p:sp>
      <p:sp>
        <p:nvSpPr>
          <p:cNvPr id="41987" name="Rectangle 3"/>
          <p:cNvSpPr>
            <a:spLocks noGrp="1" noChangeArrowheads="1"/>
          </p:cNvSpPr>
          <p:nvPr>
            <p:ph sz="quarter" idx="1"/>
          </p:nvPr>
        </p:nvSpPr>
        <p:spPr/>
        <p:txBody>
          <a:bodyPr/>
          <a:lstStyle/>
          <a:p>
            <a:pPr eaLnBrk="1" hangingPunct="1"/>
            <a:endParaRPr lang="en-US" sz="2800" smtClean="0">
              <a:latin typeface="Times New Roman" pitchFamily="18" charset="0"/>
            </a:endParaRPr>
          </a:p>
          <a:p>
            <a:pPr eaLnBrk="1" hangingPunct="1"/>
            <a:r>
              <a:rPr lang="en-US" sz="2800" smtClean="0">
                <a:latin typeface="Times New Roman" pitchFamily="18" charset="0"/>
              </a:rPr>
              <a:t>Identify strengths and needs of supervisee</a:t>
            </a:r>
          </a:p>
          <a:p>
            <a:pPr eaLnBrk="1" hangingPunct="1"/>
            <a:r>
              <a:rPr lang="en-US" sz="2800" smtClean="0">
                <a:latin typeface="Times New Roman" pitchFamily="18" charset="0"/>
              </a:rPr>
              <a:t>Document with objective data</a:t>
            </a:r>
          </a:p>
          <a:p>
            <a:pPr eaLnBrk="1" hangingPunct="1"/>
            <a:r>
              <a:rPr lang="en-US" sz="2800" smtClean="0">
                <a:latin typeface="Times New Roman" pitchFamily="18" charset="0"/>
              </a:rPr>
              <a:t>Environmental concerns</a:t>
            </a:r>
          </a:p>
          <a:p>
            <a:pPr eaLnBrk="1" hangingPunct="1"/>
            <a:r>
              <a:rPr lang="en-US" sz="2800" b="1" smtClean="0">
                <a:latin typeface="Times New Roman" pitchFamily="18" charset="0"/>
              </a:rPr>
              <a:t>Development of an action plan and involve supervisee in its development</a:t>
            </a:r>
          </a:p>
          <a:p>
            <a:pPr eaLnBrk="1" hangingPunct="1"/>
            <a:r>
              <a:rPr lang="en-US" sz="2800" b="1" smtClean="0">
                <a:latin typeface="Times New Roman" pitchFamily="18" charset="0"/>
              </a:rPr>
              <a:t>Development of a supervisory contract</a:t>
            </a:r>
          </a:p>
          <a:p>
            <a:pPr eaLnBrk="1" hangingPunct="1"/>
            <a:r>
              <a:rPr lang="en-US" sz="2800" smtClean="0">
                <a:latin typeface="Times New Roman" pitchFamily="18" charset="0"/>
              </a:rPr>
              <a:t>Document outcomes</a:t>
            </a:r>
          </a:p>
          <a:p>
            <a:pPr eaLnBrk="1" hangingPunct="1"/>
            <a:endParaRPr lang="en-US" sz="2800" smtClean="0">
              <a:latin typeface="Times New Roman" pitchFamily="18" charset="0"/>
            </a:endParaRPr>
          </a:p>
          <a:p>
            <a:pPr eaLnBrk="1" hangingPunct="1"/>
            <a:endParaRPr lang="en-US" sz="2800" smtClean="0">
              <a:latin typeface="Times New Roman" pitchFamily="18" charset="0"/>
            </a:endParaRPr>
          </a:p>
          <a:p>
            <a:pPr eaLnBrk="1" hangingPunct="1"/>
            <a:endParaRPr lang="en-US" sz="2800" smtClean="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3200" b="1" smtClean="0">
                <a:latin typeface="Times New Roman" pitchFamily="18" charset="0"/>
              </a:rPr>
              <a:t>Tools to Facilitate Clinical Educator Self-</a:t>
            </a:r>
            <a:br>
              <a:rPr lang="en-US" sz="3200" b="1" smtClean="0">
                <a:latin typeface="Times New Roman" pitchFamily="18" charset="0"/>
              </a:rPr>
            </a:br>
            <a:r>
              <a:rPr lang="en-US" sz="3200" b="1" smtClean="0">
                <a:latin typeface="Times New Roman" pitchFamily="18" charset="0"/>
              </a:rPr>
              <a:t>Study</a:t>
            </a:r>
            <a:r>
              <a:rPr lang="en-US" sz="3600" smtClean="0">
                <a:latin typeface="Times New Roman" pitchFamily="18" charset="0"/>
              </a:rPr>
              <a:t> </a:t>
            </a:r>
          </a:p>
        </p:txBody>
      </p:sp>
      <p:sp>
        <p:nvSpPr>
          <p:cNvPr id="46083" name="Rectangle 3"/>
          <p:cNvSpPr>
            <a:spLocks noGrp="1" noChangeArrowheads="1"/>
          </p:cNvSpPr>
          <p:nvPr>
            <p:ph sz="quarter" idx="1"/>
          </p:nvPr>
        </p:nvSpPr>
        <p:spPr/>
        <p:txBody>
          <a:bodyPr>
            <a:normAutofit fontScale="92500" lnSpcReduction="20000"/>
          </a:bodyPr>
          <a:lstStyle/>
          <a:p>
            <a:pPr eaLnBrk="1" hangingPunct="1">
              <a:lnSpc>
                <a:spcPct val="90000"/>
              </a:lnSpc>
            </a:pPr>
            <a:r>
              <a:rPr lang="en-US" sz="2800" dirty="0" smtClean="0">
                <a:latin typeface="Times New Roman" pitchFamily="18" charset="0"/>
              </a:rPr>
              <a:t>Casey’s Supervisory Self-Assessment Instrument</a:t>
            </a:r>
          </a:p>
          <a:p>
            <a:pPr eaLnBrk="1" hangingPunct="1">
              <a:lnSpc>
                <a:spcPct val="90000"/>
              </a:lnSpc>
            </a:pPr>
            <a:r>
              <a:rPr lang="en-US" sz="2800" dirty="0" smtClean="0">
                <a:latin typeface="Times New Roman" pitchFamily="18" charset="0"/>
              </a:rPr>
              <a:t>Interaction Analysis Systems for the Supervisory (Clinical Education) Process</a:t>
            </a:r>
          </a:p>
          <a:p>
            <a:pPr eaLnBrk="1" hangingPunct="1">
              <a:lnSpc>
                <a:spcPct val="90000"/>
              </a:lnSpc>
              <a:buFont typeface="Wingdings" pitchFamily="2" charset="2"/>
              <a:buNone/>
            </a:pPr>
            <a:r>
              <a:rPr lang="en-US" sz="2800" dirty="0" smtClean="0">
                <a:latin typeface="Times New Roman" pitchFamily="18" charset="0"/>
              </a:rPr>
              <a:t>     Blumberg’s System for Analyzing Supervisor-</a:t>
            </a:r>
          </a:p>
          <a:p>
            <a:pPr eaLnBrk="1" hangingPunct="1">
              <a:lnSpc>
                <a:spcPct val="90000"/>
              </a:lnSpc>
              <a:buFont typeface="Wingdings" pitchFamily="2" charset="2"/>
              <a:buNone/>
            </a:pPr>
            <a:r>
              <a:rPr lang="en-US" sz="2800" dirty="0" smtClean="0">
                <a:latin typeface="Times New Roman" pitchFamily="18" charset="0"/>
              </a:rPr>
              <a:t>         Teacher Interaction</a:t>
            </a:r>
          </a:p>
          <a:p>
            <a:pPr eaLnBrk="1" hangingPunct="1">
              <a:lnSpc>
                <a:spcPct val="90000"/>
              </a:lnSpc>
              <a:buFont typeface="Wingdings" pitchFamily="2" charset="2"/>
              <a:buNone/>
            </a:pPr>
            <a:r>
              <a:rPr lang="en-US" sz="2800" dirty="0" smtClean="0">
                <a:latin typeface="Times New Roman" pitchFamily="18" charset="0"/>
              </a:rPr>
              <a:t>     Underwood Category System for Analyzing Super-</a:t>
            </a:r>
          </a:p>
          <a:p>
            <a:pPr eaLnBrk="1" hangingPunct="1">
              <a:lnSpc>
                <a:spcPct val="90000"/>
              </a:lnSpc>
              <a:buFont typeface="Wingdings" pitchFamily="2" charset="2"/>
              <a:buNone/>
            </a:pPr>
            <a:r>
              <a:rPr lang="en-US" sz="2800" dirty="0" smtClean="0">
                <a:latin typeface="Times New Roman" pitchFamily="18" charset="0"/>
              </a:rPr>
              <a:t>         visor –Clinician Behavior      </a:t>
            </a:r>
          </a:p>
          <a:p>
            <a:pPr eaLnBrk="1" hangingPunct="1">
              <a:lnSpc>
                <a:spcPct val="90000"/>
              </a:lnSpc>
              <a:buFont typeface="Wingdings" pitchFamily="2" charset="2"/>
              <a:buNone/>
            </a:pPr>
            <a:r>
              <a:rPr lang="en-US" sz="2800" dirty="0" smtClean="0">
                <a:latin typeface="Times New Roman" pitchFamily="18" charset="0"/>
              </a:rPr>
              <a:t>     McCrea’s Adapted Scales for Interpersonal            	Functioning</a:t>
            </a:r>
          </a:p>
          <a:p>
            <a:pPr>
              <a:lnSpc>
                <a:spcPct val="90000"/>
              </a:lnSpc>
              <a:buNone/>
            </a:pPr>
            <a:r>
              <a:rPr lang="en-US" sz="2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Available:</a:t>
            </a:r>
          </a:p>
          <a:p>
            <a:pPr>
              <a:lnSpc>
                <a:spcPct val="90000"/>
              </a:lnSpc>
              <a:buNone/>
            </a:pPr>
            <a:r>
              <a:rPr lang="en-US" sz="2200" dirty="0" smtClean="0">
                <a:latin typeface="Times New Roman" pitchFamily="18" charset="0"/>
                <a:cs typeface="Times New Roman" pitchFamily="18" charset="0"/>
              </a:rPr>
              <a:t>		McCrea, E. and </a:t>
            </a:r>
            <a:r>
              <a:rPr lang="en-US" sz="2200" dirty="0" err="1" smtClean="0">
                <a:latin typeface="Times New Roman" pitchFamily="18" charset="0"/>
                <a:cs typeface="Times New Roman" pitchFamily="18" charset="0"/>
              </a:rPr>
              <a:t>Brasseur</a:t>
            </a:r>
            <a:r>
              <a:rPr lang="en-US" sz="2200" dirty="0" smtClean="0">
                <a:latin typeface="Times New Roman" pitchFamily="18" charset="0"/>
                <a:cs typeface="Times New Roman" pitchFamily="18" charset="0"/>
              </a:rPr>
              <a:t>, J. (2003). </a:t>
            </a:r>
            <a:r>
              <a:rPr lang="en-US" sz="2200" i="1" dirty="0" smtClean="0">
                <a:latin typeface="Times New Roman" pitchFamily="18" charset="0"/>
                <a:cs typeface="Times New Roman" pitchFamily="18" charset="0"/>
              </a:rPr>
              <a:t>The supervisory 	process in      	speech-language pathology and audiology. </a:t>
            </a:r>
            <a:r>
              <a:rPr lang="en-US" sz="2200" dirty="0" smtClean="0">
                <a:latin typeface="Times New Roman" pitchFamily="18" charset="0"/>
                <a:cs typeface="Times New Roman" pitchFamily="18" charset="0"/>
              </a:rPr>
              <a:t>Boston: </a:t>
            </a:r>
            <a:r>
              <a:rPr lang="en-US" sz="2200" dirty="0" err="1" smtClean="0">
                <a:latin typeface="Times New Roman" pitchFamily="18" charset="0"/>
                <a:cs typeface="Times New Roman" pitchFamily="18" charset="0"/>
              </a:rPr>
              <a:t>Allyn</a:t>
            </a:r>
            <a:r>
              <a:rPr lang="en-US" sz="2200" dirty="0" smtClean="0">
                <a:latin typeface="Times New Roman" pitchFamily="18" charset="0"/>
                <a:cs typeface="Times New Roman" pitchFamily="18" charset="0"/>
              </a:rPr>
              <a:t> and 	Bacon.</a:t>
            </a:r>
          </a:p>
          <a:p>
            <a:pPr eaLnBrk="1" hangingPunct="1">
              <a:lnSpc>
                <a:spcPct val="90000"/>
              </a:lnSpc>
              <a:buFont typeface="Wingdings" pitchFamily="2" charset="2"/>
              <a:buNone/>
            </a:pPr>
            <a:endParaRPr lang="en-US" sz="2800" dirty="0" smtClean="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smtClean="0"/>
          </a:p>
        </p:txBody>
      </p:sp>
      <p:sp>
        <p:nvSpPr>
          <p:cNvPr id="49155" name="Content Placeholder 2"/>
          <p:cNvSpPr>
            <a:spLocks noGrp="1"/>
          </p:cNvSpPr>
          <p:nvPr>
            <p:ph sz="quarter" idx="1"/>
          </p:nvPr>
        </p:nvSpPr>
        <p:spPr/>
        <p:txBody>
          <a:bodyPr/>
          <a:lstStyle/>
          <a:p>
            <a:r>
              <a:rPr lang="en-US" sz="2400" smtClean="0">
                <a:latin typeface="Times New Roman" pitchFamily="18" charset="0"/>
                <a:cs typeface="Times New Roman" pitchFamily="18" charset="0"/>
              </a:rPr>
              <a:t>Increased focus on specialization-sites may feel population is not diverse enough for student training.</a:t>
            </a:r>
          </a:p>
          <a:p>
            <a:r>
              <a:rPr lang="en-US" sz="2400" smtClean="0">
                <a:latin typeface="Times New Roman" pitchFamily="18" charset="0"/>
                <a:cs typeface="Times New Roman" pitchFamily="18" charset="0"/>
              </a:rPr>
              <a:t>Traditional setting is increasingly rare, students need to be trained in teaming, working with other professions and in different settings.</a:t>
            </a:r>
          </a:p>
          <a:p>
            <a:r>
              <a:rPr lang="en-US" sz="2400" smtClean="0">
                <a:latin typeface="Times New Roman" pitchFamily="18" charset="0"/>
                <a:cs typeface="Times New Roman" pitchFamily="18" charset="0"/>
              </a:rPr>
              <a:t>More SLPs work part-time - creates need for flexible placements. Per diem mindset – how does it impact the supervisor’s commitment to the supervisee?</a:t>
            </a:r>
          </a:p>
          <a:p>
            <a:r>
              <a:rPr lang="en-US" sz="2400" smtClean="0">
                <a:latin typeface="Times New Roman" pitchFamily="18" charset="0"/>
                <a:cs typeface="Times New Roman" pitchFamily="18" charset="0"/>
              </a:rPr>
              <a:t>Will we accept that competence can be developed and demonstrated in a range of ways?</a:t>
            </a:r>
          </a:p>
          <a:p>
            <a:endParaRPr lang="en-US" sz="240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b="1" smtClean="0">
                <a:latin typeface="Times New Roman" pitchFamily="18" charset="0"/>
              </a:rPr>
              <a:t>At-Risk Clinical Educators</a:t>
            </a:r>
          </a:p>
        </p:txBody>
      </p:sp>
      <p:sp>
        <p:nvSpPr>
          <p:cNvPr id="45059" name="Rectangle 3"/>
          <p:cNvSpPr>
            <a:spLocks noGrp="1" noChangeArrowheads="1"/>
          </p:cNvSpPr>
          <p:nvPr>
            <p:ph sz="quarter" idx="1"/>
          </p:nvPr>
        </p:nvSpPr>
        <p:spPr/>
        <p:txBody>
          <a:bodyPr/>
          <a:lstStyle/>
          <a:p>
            <a:pPr eaLnBrk="1" hangingPunct="1">
              <a:lnSpc>
                <a:spcPct val="90000"/>
              </a:lnSpc>
            </a:pPr>
            <a:r>
              <a:rPr lang="en-US" sz="2800" dirty="0" smtClean="0">
                <a:latin typeface="Times New Roman" pitchFamily="18" charset="0"/>
              </a:rPr>
              <a:t>Ensure competence, most especially within a        reasoned approach to clinical education</a:t>
            </a:r>
          </a:p>
          <a:p>
            <a:pPr eaLnBrk="1" hangingPunct="1">
              <a:lnSpc>
                <a:spcPct val="90000"/>
              </a:lnSpc>
            </a:pPr>
            <a:endParaRPr lang="en-US" sz="2800" dirty="0" smtClean="0">
              <a:latin typeface="Times New Roman" pitchFamily="18" charset="0"/>
            </a:endParaRPr>
          </a:p>
          <a:p>
            <a:pPr eaLnBrk="1" hangingPunct="1">
              <a:lnSpc>
                <a:spcPct val="90000"/>
              </a:lnSpc>
            </a:pPr>
            <a:r>
              <a:rPr lang="en-US" sz="2800" dirty="0" smtClean="0">
                <a:latin typeface="Times New Roman" pitchFamily="18" charset="0"/>
              </a:rPr>
              <a:t>Reliable feedback from students</a:t>
            </a:r>
          </a:p>
          <a:p>
            <a:pPr eaLnBrk="1" hangingPunct="1">
              <a:lnSpc>
                <a:spcPct val="90000"/>
              </a:lnSpc>
            </a:pPr>
            <a:endParaRPr lang="en-US" sz="2800" dirty="0" smtClean="0">
              <a:latin typeface="Times New Roman" pitchFamily="18" charset="0"/>
            </a:endParaRPr>
          </a:p>
          <a:p>
            <a:pPr eaLnBrk="1" hangingPunct="1">
              <a:lnSpc>
                <a:spcPct val="90000"/>
              </a:lnSpc>
            </a:pPr>
            <a:r>
              <a:rPr lang="en-US" sz="2800" dirty="0" smtClean="0">
                <a:latin typeface="Times New Roman" pitchFamily="18" charset="0"/>
              </a:rPr>
              <a:t>Mentoring by a successful clinical educator during initial supervisory experiences</a:t>
            </a:r>
          </a:p>
          <a:p>
            <a:pPr eaLnBrk="1" hangingPunct="1">
              <a:lnSpc>
                <a:spcPct val="90000"/>
              </a:lnSpc>
            </a:pPr>
            <a:endParaRPr lang="en-US" sz="2800" dirty="0" smtClean="0">
              <a:latin typeface="Times New Roman" pitchFamily="18" charset="0"/>
            </a:endParaRPr>
          </a:p>
          <a:p>
            <a:pPr eaLnBrk="1" hangingPunct="1">
              <a:lnSpc>
                <a:spcPct val="90000"/>
              </a:lnSpc>
            </a:pPr>
            <a:r>
              <a:rPr lang="en-US" sz="2800" dirty="0" smtClean="0">
                <a:latin typeface="Times New Roman" pitchFamily="18" charset="0"/>
              </a:rPr>
              <a:t>Self-study</a:t>
            </a:r>
          </a:p>
          <a:p>
            <a:pPr eaLnBrk="1" hangingPunct="1">
              <a:lnSpc>
                <a:spcPct val="90000"/>
              </a:lnSpc>
              <a:buFont typeface="Wingdings" pitchFamily="2" charset="2"/>
              <a:buNone/>
            </a:pPr>
            <a:endParaRPr lang="en-US" sz="2800" dirty="0" smtClean="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hangingPunct="1"/>
            <a:r>
              <a:rPr lang="en-US" sz="3600" b="1" smtClean="0">
                <a:latin typeface="Times New Roman" pitchFamily="18" charset="0"/>
              </a:rPr>
              <a:t>Strategies to Minimize Problems</a:t>
            </a:r>
          </a:p>
        </p:txBody>
      </p:sp>
      <p:sp>
        <p:nvSpPr>
          <p:cNvPr id="44035" name="Rectangle 3"/>
          <p:cNvSpPr>
            <a:spLocks noGrp="1" noChangeArrowheads="1"/>
          </p:cNvSpPr>
          <p:nvPr>
            <p:ph sz="quarter" idx="1"/>
          </p:nvPr>
        </p:nvSpPr>
        <p:spPr/>
        <p:txBody>
          <a:bodyPr/>
          <a:lstStyle/>
          <a:p>
            <a:pPr eaLnBrk="1" hangingPunct="1">
              <a:lnSpc>
                <a:spcPct val="90000"/>
              </a:lnSpc>
            </a:pPr>
            <a:r>
              <a:rPr lang="en-US" sz="2800" smtClean="0">
                <a:latin typeface="Times New Roman" pitchFamily="18" charset="0"/>
              </a:rPr>
              <a:t>Train supervisees appropriately</a:t>
            </a:r>
          </a:p>
          <a:p>
            <a:pPr eaLnBrk="1" hangingPunct="1">
              <a:lnSpc>
                <a:spcPct val="90000"/>
              </a:lnSpc>
            </a:pPr>
            <a:r>
              <a:rPr lang="en-US" sz="2800" smtClean="0">
                <a:latin typeface="Times New Roman" pitchFamily="18" charset="0"/>
              </a:rPr>
              <a:t>Take active role in Dx/Tx of all clients</a:t>
            </a:r>
          </a:p>
          <a:p>
            <a:pPr eaLnBrk="1" hangingPunct="1">
              <a:lnSpc>
                <a:spcPct val="90000"/>
              </a:lnSpc>
            </a:pPr>
            <a:r>
              <a:rPr lang="en-US" sz="2800" smtClean="0">
                <a:latin typeface="Times New Roman" pitchFamily="18" charset="0"/>
              </a:rPr>
              <a:t>Continually assess supervisees’competence</a:t>
            </a:r>
          </a:p>
          <a:p>
            <a:pPr eaLnBrk="1" hangingPunct="1">
              <a:lnSpc>
                <a:spcPct val="90000"/>
              </a:lnSpc>
            </a:pPr>
            <a:r>
              <a:rPr lang="en-US" sz="2800" smtClean="0">
                <a:latin typeface="Times New Roman" pitchFamily="18" charset="0"/>
              </a:rPr>
              <a:t>Identify students in difficulty </a:t>
            </a:r>
            <a:r>
              <a:rPr lang="en-US" sz="2800" b="1" smtClean="0">
                <a:latin typeface="Times New Roman" pitchFamily="18" charset="0"/>
              </a:rPr>
              <a:t>early</a:t>
            </a:r>
          </a:p>
          <a:p>
            <a:pPr eaLnBrk="1" hangingPunct="1">
              <a:lnSpc>
                <a:spcPct val="90000"/>
              </a:lnSpc>
            </a:pPr>
            <a:r>
              <a:rPr lang="en-US" sz="2800" smtClean="0">
                <a:latin typeface="Times New Roman" pitchFamily="18" charset="0"/>
              </a:rPr>
              <a:t>Maximize supervision by making it supervisee specific</a:t>
            </a:r>
          </a:p>
          <a:p>
            <a:pPr eaLnBrk="1" hangingPunct="1">
              <a:lnSpc>
                <a:spcPct val="90000"/>
              </a:lnSpc>
            </a:pPr>
            <a:r>
              <a:rPr lang="en-US" sz="2800" smtClean="0">
                <a:latin typeface="Times New Roman" pitchFamily="18" charset="0"/>
              </a:rPr>
              <a:t>Follow all supervisory guidelines</a:t>
            </a:r>
          </a:p>
          <a:p>
            <a:pPr eaLnBrk="1" hangingPunct="1">
              <a:lnSpc>
                <a:spcPct val="90000"/>
              </a:lnSpc>
            </a:pPr>
            <a:r>
              <a:rPr lang="en-US" sz="2800" smtClean="0">
                <a:latin typeface="Times New Roman" pitchFamily="18" charset="0"/>
              </a:rPr>
              <a:t>Document all contact</a:t>
            </a:r>
          </a:p>
          <a:p>
            <a:pPr eaLnBrk="1" hangingPunct="1">
              <a:lnSpc>
                <a:spcPct val="90000"/>
              </a:lnSpc>
            </a:pPr>
            <a:r>
              <a:rPr lang="en-US" sz="2800" smtClean="0">
                <a:latin typeface="Times New Roman" pitchFamily="18" charset="0"/>
              </a:rPr>
              <a:t>Ensure supervisor competency</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200" b="1" smtClean="0">
                <a:latin typeface="Times New Roman" pitchFamily="18" charset="0"/>
              </a:rPr>
              <a:t>Develop an “At-Risk” Student Policy</a:t>
            </a:r>
          </a:p>
        </p:txBody>
      </p:sp>
      <p:sp>
        <p:nvSpPr>
          <p:cNvPr id="43011" name="Rectangle 3"/>
          <p:cNvSpPr>
            <a:spLocks noGrp="1" noChangeArrowheads="1"/>
          </p:cNvSpPr>
          <p:nvPr>
            <p:ph sz="quarter" idx="1"/>
          </p:nvPr>
        </p:nvSpPr>
        <p:spPr/>
        <p:txBody>
          <a:bodyPr/>
          <a:lstStyle/>
          <a:p>
            <a:pPr eaLnBrk="1" hangingPunct="1"/>
            <a:r>
              <a:rPr lang="en-US" sz="2800" smtClean="0">
                <a:latin typeface="Times New Roman" pitchFamily="18" charset="0"/>
              </a:rPr>
              <a:t>Operationally define what “at-risk” means</a:t>
            </a:r>
          </a:p>
          <a:p>
            <a:pPr eaLnBrk="1" hangingPunct="1"/>
            <a:r>
              <a:rPr lang="en-US" sz="2800" smtClean="0">
                <a:latin typeface="Times New Roman" pitchFamily="18" charset="0"/>
              </a:rPr>
              <a:t>Identify consequences of “at-risk” status</a:t>
            </a:r>
          </a:p>
          <a:p>
            <a:pPr eaLnBrk="1" hangingPunct="1"/>
            <a:r>
              <a:rPr lang="en-US" sz="2800" smtClean="0">
                <a:latin typeface="Times New Roman" pitchFamily="18" charset="0"/>
              </a:rPr>
              <a:t>Publish in student handbook</a:t>
            </a:r>
          </a:p>
          <a:p>
            <a:pPr eaLnBrk="1" hangingPunct="1"/>
            <a:r>
              <a:rPr lang="en-US" sz="2800" smtClean="0">
                <a:latin typeface="Times New Roman" pitchFamily="18" charset="0"/>
              </a:rPr>
              <a:t>Communicate it to external sites</a:t>
            </a:r>
          </a:p>
          <a:p>
            <a:pPr eaLnBrk="1" hangingPunct="1"/>
            <a:endParaRPr lang="en-US" sz="2800" smtClean="0">
              <a:latin typeface="Times New Roman" pitchFamily="18" charset="0"/>
            </a:endParaRPr>
          </a:p>
          <a:p>
            <a:pPr eaLnBrk="1" hangingPunct="1"/>
            <a:r>
              <a:rPr lang="en-US" sz="2800" smtClean="0">
                <a:latin typeface="Times New Roman" pitchFamily="18" charset="0"/>
              </a:rPr>
              <a:t>Importance of </a:t>
            </a:r>
            <a:r>
              <a:rPr lang="en-US" sz="2800" b="1" smtClean="0">
                <a:latin typeface="Times New Roman" pitchFamily="18" charset="0"/>
              </a:rPr>
              <a:t>due process</a:t>
            </a:r>
            <a:r>
              <a:rPr lang="en-US" sz="2800" smtClean="0">
                <a:latin typeface="Times New Roman" pitchFamily="18" charset="0"/>
              </a:rPr>
              <a:t> for supervisees</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What direction do we need to move in?</a:t>
            </a:r>
          </a:p>
        </p:txBody>
      </p:sp>
      <p:sp>
        <p:nvSpPr>
          <p:cNvPr id="50179" name="Content Placeholder 2"/>
          <p:cNvSpPr>
            <a:spLocks noGrp="1"/>
          </p:cNvSpPr>
          <p:nvPr>
            <p:ph sz="quarter" idx="1"/>
          </p:nvPr>
        </p:nvSpPr>
        <p:spPr/>
        <p:txBody>
          <a:bodyPr/>
          <a:lstStyle/>
          <a:p>
            <a:r>
              <a:rPr lang="en-US" sz="2800" dirty="0" smtClean="0">
                <a:latin typeface="Times New Roman" pitchFamily="18" charset="0"/>
                <a:cs typeface="Times New Roman" pitchFamily="18" charset="0"/>
              </a:rPr>
              <a:t>Training should be functionally based and sensitive to the </a:t>
            </a:r>
            <a:r>
              <a:rPr lang="en-US" sz="2800" dirty="0" smtClean="0">
                <a:latin typeface="Times New Roman" pitchFamily="18" charset="0"/>
                <a:cs typeface="Times New Roman" pitchFamily="18" charset="0"/>
              </a:rPr>
              <a:t>competing demands </a:t>
            </a:r>
            <a:r>
              <a:rPr lang="en-US" sz="2800" dirty="0" smtClean="0">
                <a:latin typeface="Times New Roman" pitchFamily="18" charset="0"/>
                <a:cs typeface="Times New Roman" pitchFamily="18" charset="0"/>
              </a:rPr>
              <a:t>placed on </a:t>
            </a:r>
            <a:r>
              <a:rPr lang="en-US" sz="2800" dirty="0" smtClean="0">
                <a:latin typeface="Times New Roman" pitchFamily="18" charset="0"/>
                <a:cs typeface="Times New Roman" pitchFamily="18" charset="0"/>
              </a:rPr>
              <a:t>the </a:t>
            </a:r>
            <a:r>
              <a:rPr lang="en-US" sz="2800" dirty="0" smtClean="0">
                <a:latin typeface="Times New Roman" pitchFamily="18" charset="0"/>
                <a:cs typeface="Times New Roman" pitchFamily="18" charset="0"/>
              </a:rPr>
              <a:t>clinical educator.</a:t>
            </a:r>
          </a:p>
          <a:p>
            <a:r>
              <a:rPr lang="en-US" sz="2800" dirty="0" smtClean="0">
                <a:latin typeface="Times New Roman" pitchFamily="18" charset="0"/>
                <a:cs typeface="Times New Roman" pitchFamily="18" charset="0"/>
              </a:rPr>
              <a:t>Training should be offered at times and ways that are convenient to clinical educators.</a:t>
            </a:r>
          </a:p>
          <a:p>
            <a:r>
              <a:rPr lang="en-US" sz="2800" dirty="0" smtClean="0">
                <a:latin typeface="Times New Roman" pitchFamily="18" charset="0"/>
                <a:cs typeface="Times New Roman" pitchFamily="18" charset="0"/>
              </a:rPr>
              <a:t>Training should be geared to diverse settings.</a:t>
            </a:r>
          </a:p>
          <a:p>
            <a:r>
              <a:rPr lang="en-US" sz="2800" dirty="0" smtClean="0">
                <a:latin typeface="Times New Roman" pitchFamily="18" charset="0"/>
                <a:cs typeface="Times New Roman" pitchFamily="18" charset="0"/>
              </a:rPr>
              <a:t>Training should be geared to supervision of a diverse group of students/supervisees.</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latin typeface="Times New Roman" pitchFamily="18" charset="0"/>
                <a:cs typeface="Times New Roman" pitchFamily="18" charset="0"/>
              </a:rPr>
              <a:t>Goal should be…</a:t>
            </a:r>
          </a:p>
        </p:txBody>
      </p:sp>
      <p:sp>
        <p:nvSpPr>
          <p:cNvPr id="51203" name="Content Placeholder 2"/>
          <p:cNvSpPr>
            <a:spLocks noGrp="1"/>
          </p:cNvSpPr>
          <p:nvPr>
            <p:ph sz="quarter" idx="1"/>
          </p:nvPr>
        </p:nvSpPr>
        <p:spPr/>
        <p:txBody>
          <a:bodyPr/>
          <a:lstStyle/>
          <a:p>
            <a:r>
              <a:rPr lang="en-US" smtClean="0">
                <a:latin typeface="Times New Roman" pitchFamily="18" charset="0"/>
                <a:cs typeface="Times New Roman" pitchFamily="18" charset="0"/>
              </a:rPr>
              <a:t>Supervision that is effective and meaningful for the supervisee and efficient for the supervisor.</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latin typeface="Times New Roman" pitchFamily="18" charset="0"/>
                <a:cs typeface="Times New Roman" pitchFamily="18" charset="0"/>
              </a:rPr>
              <a:t>Supervision and Ethics</a:t>
            </a:r>
          </a:p>
        </p:txBody>
      </p:sp>
      <p:sp>
        <p:nvSpPr>
          <p:cNvPr id="64515" name="Content Placeholder 2"/>
          <p:cNvSpPr>
            <a:spLocks noGrp="1"/>
          </p:cNvSpPr>
          <p:nvPr>
            <p:ph sz="quarter" idx="1"/>
          </p:nvPr>
        </p:nvSpPr>
        <p:spPr/>
        <p:txBody>
          <a:bodyPr/>
          <a:lstStyle/>
          <a:p>
            <a:r>
              <a:rPr lang="en-US" smtClean="0">
                <a:latin typeface="Times New Roman" pitchFamily="18" charset="0"/>
                <a:cs typeface="Times New Roman" pitchFamily="18" charset="0"/>
              </a:rPr>
              <a:t>Areas of review:</a:t>
            </a:r>
          </a:p>
          <a:p>
            <a:pPr lvl="1"/>
            <a:r>
              <a:rPr lang="en-US" smtClean="0">
                <a:latin typeface="Times New Roman" pitchFamily="18" charset="0"/>
                <a:cs typeface="Times New Roman" pitchFamily="18" charset="0"/>
              </a:rPr>
              <a:t>Confidentiality</a:t>
            </a:r>
          </a:p>
          <a:p>
            <a:pPr lvl="1"/>
            <a:r>
              <a:rPr lang="en-US" smtClean="0">
                <a:latin typeface="Times New Roman" pitchFamily="18" charset="0"/>
                <a:cs typeface="Times New Roman" pitchFamily="18" charset="0"/>
              </a:rPr>
              <a:t>Informed Consent</a:t>
            </a:r>
          </a:p>
          <a:p>
            <a:pPr lvl="1"/>
            <a:r>
              <a:rPr lang="en-US" smtClean="0">
                <a:latin typeface="Times New Roman" pitchFamily="18" charset="0"/>
                <a:cs typeface="Times New Roman" pitchFamily="18" charset="0"/>
              </a:rPr>
              <a:t>Respondeat Superior</a:t>
            </a:r>
          </a:p>
          <a:p>
            <a:pPr lvl="1"/>
            <a:r>
              <a:rPr lang="en-US" smtClean="0">
                <a:latin typeface="Times New Roman" pitchFamily="18" charset="0"/>
                <a:cs typeface="Times New Roman" pitchFamily="18" charset="0"/>
              </a:rPr>
              <a:t>Dual Relationship</a:t>
            </a:r>
          </a:p>
          <a:p>
            <a:pPr lvl="1">
              <a:buFont typeface="Wingdings" pitchFamily="2" charset="2"/>
              <a:buNone/>
            </a:pPr>
            <a:endParaRPr lang="en-US"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ASHA Code of Ethics should be our guide…</a:t>
            </a:r>
          </a:p>
        </p:txBody>
      </p:sp>
      <p:sp>
        <p:nvSpPr>
          <p:cNvPr id="65539" name="Content Placeholder 2"/>
          <p:cNvSpPr>
            <a:spLocks noGrp="1"/>
          </p:cNvSpPr>
          <p:nvPr>
            <p:ph sz="quarter" idx="1"/>
          </p:nvPr>
        </p:nvSpPr>
        <p:spPr/>
        <p:txBody>
          <a:bodyPr/>
          <a:lstStyle/>
          <a:p>
            <a:r>
              <a:rPr lang="en-US" sz="2800" b="1" dirty="0" smtClean="0">
                <a:latin typeface="Times New Roman" pitchFamily="18" charset="0"/>
                <a:cs typeface="Times New Roman" pitchFamily="18" charset="0"/>
              </a:rPr>
              <a:t>Principle of Ethics I </a:t>
            </a:r>
          </a:p>
          <a:p>
            <a:pPr>
              <a:buFont typeface="Wingdings" pitchFamily="2" charset="2"/>
              <a:buNone/>
            </a:pPr>
            <a:r>
              <a:rPr lang="en-US" sz="2800" dirty="0" smtClean="0">
                <a:latin typeface="Times New Roman" pitchFamily="18" charset="0"/>
                <a:cs typeface="Times New Roman" pitchFamily="18" charset="0"/>
              </a:rPr>
              <a:t>		Individuals shall honor their responsibility to hold paramount the welfare of persons they serve professionally or who are participants in research and scholarly activities, and they shall treat animals involved in research in a humane manner.</a:t>
            </a:r>
          </a:p>
          <a:p>
            <a:pPr>
              <a:buFont typeface="Wingdings" pitchFamily="2" charset="2"/>
              <a:buNone/>
            </a:pPr>
            <a:r>
              <a:rPr lang="en-US" sz="2800" dirty="0" smtClean="0">
                <a:latin typeface="Times New Roman" pitchFamily="18" charset="0"/>
                <a:cs typeface="Times New Roman" pitchFamily="18" charset="0"/>
                <a:hlinkClick r:id="rId3"/>
              </a:rPr>
              <a:t>http://www.asha.org/docs/html/ET2010-00309.html</a:t>
            </a:r>
            <a:r>
              <a:rPr lang="en-US" sz="2800" dirty="0" smtClean="0">
                <a:latin typeface="Times New Roman" pitchFamily="18" charset="0"/>
                <a:cs typeface="Times New Roman" pitchFamily="18" charset="0"/>
              </a:rPr>
              <a:t> </a:t>
            </a:r>
          </a:p>
          <a:p>
            <a:endParaRPr lang="en-US" dirty="0" smtClean="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Confidentiality and the Supervisory Process</a:t>
            </a:r>
          </a:p>
        </p:txBody>
      </p:sp>
      <p:sp>
        <p:nvSpPr>
          <p:cNvPr id="66563" name="Content Placeholder 2"/>
          <p:cNvSpPr>
            <a:spLocks noGrp="1"/>
          </p:cNvSpPr>
          <p:nvPr>
            <p:ph sz="quarter" idx="1"/>
          </p:nvPr>
        </p:nvSpPr>
        <p:spPr/>
        <p:txBody>
          <a:bodyPr/>
          <a:lstStyle/>
          <a:p>
            <a:r>
              <a:rPr lang="en-US" sz="3600" dirty="0" smtClean="0">
                <a:latin typeface="Times New Roman" pitchFamily="18" charset="0"/>
                <a:cs typeface="Times New Roman" pitchFamily="18" charset="0"/>
              </a:rPr>
              <a:t>Applies to the supervisee and the patient/client.</a:t>
            </a:r>
          </a:p>
          <a:p>
            <a:r>
              <a:rPr lang="en-US" sz="3600" dirty="0" smtClean="0">
                <a:latin typeface="Times New Roman" pitchFamily="18" charset="0"/>
                <a:cs typeface="Times New Roman" pitchFamily="18" charset="0"/>
              </a:rPr>
              <a:t>Work performance of the supervisee, personal issues of the supervisee should not be shared.</a:t>
            </a:r>
          </a:p>
          <a:p>
            <a:r>
              <a:rPr lang="en-US" sz="3600" dirty="0" smtClean="0">
                <a:latin typeface="Times New Roman" pitchFamily="18" charset="0"/>
                <a:cs typeface="Times New Roman" pitchFamily="18" charset="0"/>
              </a:rPr>
              <a:t>Supervisee may share personal information.</a:t>
            </a:r>
          </a:p>
          <a:p>
            <a:endParaRPr lang="en-US" dirty="0" smtClean="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latin typeface="Times New Roman" pitchFamily="18" charset="0"/>
                <a:cs typeface="Times New Roman" pitchFamily="18" charset="0"/>
              </a:rPr>
              <a:t>Considerations</a:t>
            </a:r>
          </a:p>
        </p:txBody>
      </p:sp>
      <p:sp>
        <p:nvSpPr>
          <p:cNvPr id="67587" name="Content Placeholder 2"/>
          <p:cNvSpPr>
            <a:spLocks noGrp="1"/>
          </p:cNvSpPr>
          <p:nvPr>
            <p:ph sz="quarter" idx="1"/>
          </p:nvPr>
        </p:nvSpPr>
        <p:spPr/>
        <p:txBody>
          <a:bodyPr/>
          <a:lstStyle/>
          <a:p>
            <a:r>
              <a:rPr lang="en-US" smtClean="0">
                <a:latin typeface="Times New Roman" pitchFamily="18" charset="0"/>
                <a:cs typeface="Times New Roman" pitchFamily="18" charset="0"/>
              </a:rPr>
              <a:t>What needs to be shared that a supervisee shares with you about a patient and/or family?</a:t>
            </a:r>
          </a:p>
          <a:p>
            <a:r>
              <a:rPr lang="en-US" smtClean="0">
                <a:latin typeface="Times New Roman" pitchFamily="18" charset="0"/>
                <a:cs typeface="Times New Roman" pitchFamily="18" charset="0"/>
              </a:rPr>
              <a:t>What needs to be shared that a supervisee shares with you about himself or herself?</a:t>
            </a:r>
          </a:p>
          <a:p>
            <a:r>
              <a:rPr lang="en-US" smtClean="0">
                <a:latin typeface="Times New Roman" pitchFamily="18" charset="0"/>
                <a:cs typeface="Times New Roman" pitchFamily="18" charset="0"/>
              </a:rPr>
              <a:t>There  should be an understanding by the supervisee and supervisor what happens with information shared – the limits of confidentiality.</a:t>
            </a:r>
          </a:p>
          <a:p>
            <a:endParaRPr lang="en-US"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09600" y="457200"/>
            <a:ext cx="8153400" cy="990600"/>
          </a:xfrm>
        </p:spPr>
        <p:txBody>
          <a:bodyPr/>
          <a:lstStyle/>
          <a:p>
            <a:r>
              <a:rPr lang="en-US" dirty="0" smtClean="0">
                <a:latin typeface="Times New Roman" pitchFamily="18" charset="0"/>
                <a:cs typeface="Times New Roman" pitchFamily="18" charset="0"/>
              </a:rPr>
              <a:t>Strategies…</a:t>
            </a:r>
          </a:p>
        </p:txBody>
      </p:sp>
      <p:sp>
        <p:nvSpPr>
          <p:cNvPr id="68611" name="Content Placeholder 2"/>
          <p:cNvSpPr>
            <a:spLocks noGrp="1"/>
          </p:cNvSpPr>
          <p:nvPr>
            <p:ph sz="quarter" idx="1"/>
          </p:nvPr>
        </p:nvSpPr>
        <p:spPr/>
        <p:txBody>
          <a:bodyPr>
            <a:normAutofit fontScale="92500"/>
          </a:bodyPr>
          <a:lstStyle/>
          <a:p>
            <a:r>
              <a:rPr lang="en-US" sz="2800" dirty="0" smtClean="0">
                <a:latin typeface="Times New Roman" pitchFamily="18" charset="0"/>
                <a:cs typeface="Times New Roman" pitchFamily="18" charset="0"/>
              </a:rPr>
              <a:t>Often appropriate to ask supervisee what information he or she is comfortable sharing and what information should not be shared. Making assumptions may result in difficulty. </a:t>
            </a:r>
          </a:p>
          <a:p>
            <a:r>
              <a:rPr lang="en-US" sz="2800" dirty="0" smtClean="0">
                <a:latin typeface="Times New Roman" pitchFamily="18" charset="0"/>
                <a:cs typeface="Times New Roman" pitchFamily="18" charset="0"/>
              </a:rPr>
              <a:t>Open and honest communication about the individual's need for privacy is the best protection. </a:t>
            </a:r>
          </a:p>
          <a:p>
            <a:pPr lvl="1"/>
            <a:r>
              <a:rPr lang="en-US" sz="2800" dirty="0" smtClean="0">
                <a:latin typeface="Times New Roman" pitchFamily="18" charset="0"/>
                <a:cs typeface="Times New Roman" pitchFamily="18" charset="0"/>
              </a:rPr>
              <a:t>Graduate student may be comfortable in sharing with off-site supervisor that a medical condition presents.</a:t>
            </a:r>
          </a:p>
          <a:p>
            <a:pPr lvl="1"/>
            <a:r>
              <a:rPr lang="en-US" sz="2800" dirty="0" smtClean="0">
                <a:latin typeface="Times New Roman" pitchFamily="18" charset="0"/>
                <a:cs typeface="Times New Roman" pitchFamily="18" charset="0"/>
              </a:rPr>
              <a:t>The importance of the supervisee-supervisor relationship cannot be overestimated.</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z="3200" dirty="0" smtClean="0">
                <a:latin typeface="Times New Roman" pitchFamily="18" charset="0"/>
                <a:cs typeface="Times New Roman" pitchFamily="18" charset="0"/>
              </a:rPr>
              <a:t>Now,</a:t>
            </a:r>
          </a:p>
        </p:txBody>
      </p:sp>
      <p:sp>
        <p:nvSpPr>
          <p:cNvPr id="47107" name="Content Placeholder 2"/>
          <p:cNvSpPr>
            <a:spLocks noGrp="1"/>
          </p:cNvSpPr>
          <p:nvPr>
            <p:ph sz="quarter" idx="1"/>
          </p:nvPr>
        </p:nvSpPr>
        <p:spPr>
          <a:xfrm>
            <a:off x="457200" y="1371600"/>
            <a:ext cx="8229600" cy="5083208"/>
          </a:xfrm>
        </p:spPr>
        <p:txBody>
          <a:bodyPr>
            <a:normAutofit/>
          </a:bodyPr>
          <a:lstStyle/>
          <a:p>
            <a:r>
              <a:rPr lang="en-US" sz="2800" dirty="0" smtClean="0">
                <a:latin typeface="Times New Roman" pitchFamily="18" charset="0"/>
                <a:cs typeface="Times New Roman" pitchFamily="18" charset="0"/>
              </a:rPr>
              <a:t>Continued use of possibly “outdated” approaches to clinical education</a:t>
            </a:r>
          </a:p>
          <a:p>
            <a:r>
              <a:rPr lang="en-US" sz="2800" dirty="0" smtClean="0">
                <a:latin typeface="Times New Roman" pitchFamily="18" charset="0"/>
                <a:cs typeface="Times New Roman" pitchFamily="18" charset="0"/>
              </a:rPr>
              <a:t>Preparation and support for clinical educators</a:t>
            </a:r>
          </a:p>
          <a:p>
            <a:pPr eaLnBrk="1" hangingPunct="1"/>
            <a:r>
              <a:rPr lang="en-US" sz="2800" dirty="0" smtClean="0">
                <a:latin typeface="Times New Roman" pitchFamily="18" charset="0"/>
                <a:cs typeface="Times New Roman" pitchFamily="18" charset="0"/>
              </a:rPr>
              <a:t>Challenge of the standards with regard to </a:t>
            </a:r>
            <a:r>
              <a:rPr lang="en-US" sz="2800" b="1" dirty="0" smtClean="0">
                <a:latin typeface="Times New Roman" pitchFamily="18" charset="0"/>
                <a:cs typeface="Times New Roman" pitchFamily="18" charset="0"/>
              </a:rPr>
              <a:t>critical thinking and formative assessment </a:t>
            </a:r>
            <a:r>
              <a:rPr lang="en-US" sz="2800" dirty="0" smtClean="0">
                <a:latin typeface="Times New Roman" pitchFamily="18" charset="0"/>
                <a:cs typeface="Times New Roman" pitchFamily="18" charset="0"/>
              </a:rPr>
              <a:t>means that clinical educators can no longer consider observation and evaluation as their primary tasks.</a:t>
            </a:r>
          </a:p>
          <a:p>
            <a:pPr eaLnBrk="1" hangingPunct="1"/>
            <a:r>
              <a:rPr lang="en-US" sz="2800" dirty="0" smtClean="0">
                <a:latin typeface="Times New Roman" pitchFamily="18" charset="0"/>
                <a:cs typeface="Times New Roman" pitchFamily="18" charset="0"/>
              </a:rPr>
              <a:t>Supervisors must understand the process of supervision and clinical education, their role in it, and be prepared to use both elements  to meet  needs of students.</a:t>
            </a:r>
          </a:p>
          <a:p>
            <a:endParaRPr lang="en-US" sz="2800"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latin typeface="Times New Roman" pitchFamily="18" charset="0"/>
                <a:cs typeface="Times New Roman" pitchFamily="18" charset="0"/>
              </a:rPr>
              <a:t>Informed Consent…</a:t>
            </a:r>
          </a:p>
        </p:txBody>
      </p:sp>
      <p:sp>
        <p:nvSpPr>
          <p:cNvPr id="70659" name="Content Placeholder 2"/>
          <p:cNvSpPr>
            <a:spLocks noGrp="1"/>
          </p:cNvSpPr>
          <p:nvPr>
            <p:ph sz="quarter" idx="1"/>
          </p:nvPr>
        </p:nvSpPr>
        <p:spPr/>
        <p:txBody>
          <a:bodyPr/>
          <a:lstStyle/>
          <a:p>
            <a:r>
              <a:rPr lang="en-US" sz="3200" smtClean="0">
                <a:latin typeface="Times New Roman" pitchFamily="18" charset="0"/>
                <a:cs typeface="Times New Roman" pitchFamily="18" charset="0"/>
              </a:rPr>
              <a:t>Students report finding the process of informed consent as awkward. </a:t>
            </a:r>
          </a:p>
          <a:p>
            <a:r>
              <a:rPr lang="en-US" sz="3200" smtClean="0">
                <a:latin typeface="Times New Roman" pitchFamily="18" charset="0"/>
                <a:cs typeface="Times New Roman" pitchFamily="18" charset="0"/>
              </a:rPr>
              <a:t>Students beginning their training typically experience anxiety in their new role and often are overwhelmed and anxious. </a:t>
            </a:r>
          </a:p>
          <a:p>
            <a:endParaRPr lang="en-US" smtClean="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latin typeface="Times New Roman" pitchFamily="18" charset="0"/>
                <a:cs typeface="Times New Roman" pitchFamily="18" charset="0"/>
              </a:rPr>
              <a:t>Strategies to avoid problems…</a:t>
            </a:r>
          </a:p>
        </p:txBody>
      </p:sp>
      <p:sp>
        <p:nvSpPr>
          <p:cNvPr id="71683" name="Content Placeholder 2"/>
          <p:cNvSpPr>
            <a:spLocks noGrp="1"/>
          </p:cNvSpPr>
          <p:nvPr>
            <p:ph sz="quarter" idx="1"/>
          </p:nvPr>
        </p:nvSpPr>
        <p:spPr/>
        <p:txBody>
          <a:bodyPr/>
          <a:lstStyle/>
          <a:p>
            <a:r>
              <a:rPr lang="en-US" smtClean="0">
                <a:latin typeface="Times New Roman" pitchFamily="18" charset="0"/>
                <a:cs typeface="Times New Roman" pitchFamily="18" charset="0"/>
              </a:rPr>
              <a:t>Need to be certain that the supervisee is presenting credentials appropriately.</a:t>
            </a:r>
          </a:p>
          <a:p>
            <a:r>
              <a:rPr lang="en-US" smtClean="0">
                <a:latin typeface="Times New Roman" pitchFamily="18" charset="0"/>
                <a:cs typeface="Times New Roman" pitchFamily="18" charset="0"/>
              </a:rPr>
              <a:t>Need to be certain that patients/families/others understand the supervisee’s role and your role.</a:t>
            </a:r>
          </a:p>
          <a:p>
            <a:endParaRPr lang="en-US" smtClean="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latin typeface="Times New Roman" pitchFamily="18" charset="0"/>
                <a:cs typeface="Times New Roman" pitchFamily="18" charset="0"/>
              </a:rPr>
              <a:t>Vicarious Liability</a:t>
            </a:r>
          </a:p>
        </p:txBody>
      </p:sp>
      <p:sp>
        <p:nvSpPr>
          <p:cNvPr id="72707" name="Content Placeholder 2"/>
          <p:cNvSpPr>
            <a:spLocks noGrp="1"/>
          </p:cNvSpPr>
          <p:nvPr>
            <p:ph sz="quarter" idx="1"/>
          </p:nvPr>
        </p:nvSpPr>
        <p:spPr/>
        <p:txBody>
          <a:bodyPr/>
          <a:lstStyle/>
          <a:p>
            <a:r>
              <a:rPr lang="en-US" sz="2400" smtClean="0">
                <a:latin typeface="Times New Roman" pitchFamily="18" charset="0"/>
                <a:cs typeface="Times New Roman" pitchFamily="18" charset="0"/>
              </a:rPr>
              <a:t>Supervisor's ethical responsibility to ensure that the supervisee practices within his or her competence. </a:t>
            </a:r>
          </a:p>
          <a:p>
            <a:r>
              <a:rPr lang="en-US" sz="2400" smtClean="0">
                <a:latin typeface="Times New Roman" pitchFamily="18" charset="0"/>
                <a:cs typeface="Times New Roman" pitchFamily="18" charset="0"/>
              </a:rPr>
              <a:t>Supervisor must be aware of the supervisee's competence, as reflected in education, training, or experience. </a:t>
            </a:r>
          </a:p>
          <a:p>
            <a:r>
              <a:rPr lang="en-US" sz="2400" smtClean="0">
                <a:latin typeface="Times New Roman" pitchFamily="18" charset="0"/>
                <a:cs typeface="Times New Roman" pitchFamily="18" charset="0"/>
              </a:rPr>
              <a:t>The supervisor should conduct a reasonable assessment of the supervisee's level of skill. </a:t>
            </a:r>
          </a:p>
          <a:p>
            <a:r>
              <a:rPr lang="en-US" sz="2400" smtClean="0">
                <a:latin typeface="Times New Roman" pitchFamily="18" charset="0"/>
                <a:cs typeface="Times New Roman" pitchFamily="18" charset="0"/>
              </a:rPr>
              <a:t>The supervisor must have made a sufficient assessment of the patient the supervisee is assigned to treat. </a:t>
            </a:r>
          </a:p>
          <a:p>
            <a:endParaRPr lang="en-US" smtClean="0"/>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ASHA’s Frequently Asked Questions About Supervision</a:t>
            </a:r>
          </a:p>
        </p:txBody>
      </p:sp>
      <p:sp>
        <p:nvSpPr>
          <p:cNvPr id="73731" name="Content Placeholder 2"/>
          <p:cNvSpPr>
            <a:spLocks noGrp="1"/>
          </p:cNvSpPr>
          <p:nvPr>
            <p:ph sz="quarter" idx="1"/>
          </p:nvPr>
        </p:nvSpPr>
        <p:spPr/>
        <p:txBody>
          <a:bodyPr/>
          <a:lstStyle/>
          <a:p>
            <a:r>
              <a:rPr lang="en-US" sz="2400" b="1" smtClean="0">
                <a:latin typeface="Times New Roman" pitchFamily="18" charset="0"/>
                <a:cs typeface="Times New Roman" pitchFamily="18" charset="0"/>
              </a:rPr>
              <a:t>Am I liable for the treatment provided by the student under my supervision? </a:t>
            </a:r>
            <a:endParaRPr lang="en-US" sz="2400"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As a supervisor, you are responsible for any actions taken by the student while under your supervision. You should ensure that the amount of supervision provided is appropriate to the needs of the client/patient and for the graduate student's experience and skill.</a:t>
            </a:r>
          </a:p>
          <a:p>
            <a:endParaRPr lang="en-US" sz="2400" smtClean="0">
              <a:latin typeface="Times New Roman" pitchFamily="18" charset="0"/>
              <a:cs typeface="Times New Roman" pitchFamily="18" charset="0"/>
            </a:endParaRPr>
          </a:p>
          <a:p>
            <a:pPr>
              <a:buFont typeface="Wingdings" pitchFamily="2" charset="2"/>
              <a:buNone/>
            </a:pPr>
            <a:endParaRPr lang="en-US" sz="2400" smtClean="0">
              <a:latin typeface="Times New Roman" pitchFamily="18" charset="0"/>
              <a:cs typeface="Times New Roman" pitchFamily="18" charset="0"/>
            </a:endParaRPr>
          </a:p>
          <a:p>
            <a:pPr lvl="1"/>
            <a:r>
              <a:rPr lang="en-US" sz="2400" smtClean="0">
                <a:latin typeface="Times New Roman" pitchFamily="18" charset="0"/>
                <a:cs typeface="Times New Roman" pitchFamily="18" charset="0"/>
                <a:hlinkClick r:id="rId3"/>
              </a:rPr>
              <a:t>http://www.asha.org/slp/supervisionFAQs.htm#liable</a:t>
            </a:r>
            <a:r>
              <a:rPr lang="en-US" sz="2400" smtClean="0">
                <a:latin typeface="Times New Roman" pitchFamily="18" charset="0"/>
                <a:cs typeface="Times New Roman" pitchFamily="18" charset="0"/>
              </a:rPr>
              <a:t> </a:t>
            </a:r>
          </a:p>
          <a:p>
            <a:endParaRPr lang="en-US" sz="240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What does it mean? </a:t>
            </a:r>
            <a:br>
              <a:rPr lang="en-US" smtClean="0">
                <a:latin typeface="Times New Roman" pitchFamily="18" charset="0"/>
                <a:cs typeface="Times New Roman" pitchFamily="18" charset="0"/>
              </a:rPr>
            </a:br>
            <a:endParaRPr lang="en-US" smtClean="0">
              <a:latin typeface="Times New Roman" pitchFamily="18" charset="0"/>
              <a:cs typeface="Times New Roman" pitchFamily="18" charset="0"/>
            </a:endParaRPr>
          </a:p>
        </p:txBody>
      </p:sp>
      <p:sp>
        <p:nvSpPr>
          <p:cNvPr id="74755" name="Content Placeholder 2"/>
          <p:cNvSpPr>
            <a:spLocks noGrp="1"/>
          </p:cNvSpPr>
          <p:nvPr>
            <p:ph sz="quarter" idx="1"/>
          </p:nvPr>
        </p:nvSpPr>
        <p:spPr/>
        <p:txBody>
          <a:bodyPr/>
          <a:lstStyle/>
          <a:p>
            <a:pPr lvl="1"/>
            <a:r>
              <a:rPr lang="en-US" smtClean="0">
                <a:latin typeface="Times New Roman" pitchFamily="18" charset="0"/>
                <a:cs typeface="Times New Roman" pitchFamily="18" charset="0"/>
              </a:rPr>
              <a:t>A supervisor may be held vicariously liable which means that one who has a position of authority or control over another may be legally liable for damages caused by the supervisee. In terms of clinical supervision, the doctrine of respondeat superior means that supervisors can be held legally liable for actions of supervisees.</a:t>
            </a:r>
          </a:p>
          <a:p>
            <a:endParaRPr lang="en-US" smtClean="0"/>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latin typeface="Times New Roman" pitchFamily="18" charset="0"/>
                <a:cs typeface="Times New Roman" pitchFamily="18" charset="0"/>
              </a:rPr>
              <a:t>Dual Relationship….</a:t>
            </a:r>
          </a:p>
        </p:txBody>
      </p:sp>
      <p:sp>
        <p:nvSpPr>
          <p:cNvPr id="75779" name="Content Placeholder 2"/>
          <p:cNvSpPr>
            <a:spLocks noGrp="1"/>
          </p:cNvSpPr>
          <p:nvPr>
            <p:ph sz="quarter" idx="1"/>
          </p:nvPr>
        </p:nvSpPr>
        <p:spPr/>
        <p:txBody>
          <a:bodyPr/>
          <a:lstStyle/>
          <a:p>
            <a:r>
              <a:rPr lang="en-US" smtClean="0">
                <a:latin typeface="Times New Roman" pitchFamily="18" charset="0"/>
                <a:cs typeface="Times New Roman" pitchFamily="18" charset="0"/>
              </a:rPr>
              <a:t>When professionals assume two roles simultaneously with a person seeking help (supervisee or patient). </a:t>
            </a:r>
          </a:p>
          <a:p>
            <a:r>
              <a:rPr lang="en-US" smtClean="0">
                <a:latin typeface="Times New Roman" pitchFamily="18" charset="0"/>
                <a:cs typeface="Times New Roman" pitchFamily="18" charset="0"/>
              </a:rPr>
              <a:t>Dual relationship is a boundary crossing, or a boundary violation.</a:t>
            </a:r>
          </a:p>
          <a:p>
            <a:r>
              <a:rPr lang="en-US" smtClean="0">
                <a:latin typeface="Times New Roman" pitchFamily="18" charset="0"/>
                <a:cs typeface="Times New Roman" pitchFamily="18" charset="0"/>
              </a:rPr>
              <a:t>Until there is a problem, there isn’t a problem.</a:t>
            </a:r>
          </a:p>
          <a:p>
            <a:endParaRPr lang="en-US" smtClean="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smtClean="0">
                <a:latin typeface="Times New Roman" pitchFamily="18" charset="0"/>
                <a:cs typeface="Times New Roman" pitchFamily="18" charset="0"/>
              </a:rPr>
              <a:t>Dual Relationship Continued…</a:t>
            </a:r>
          </a:p>
        </p:txBody>
      </p:sp>
      <p:sp>
        <p:nvSpPr>
          <p:cNvPr id="76803" name="Content Placeholder 2"/>
          <p:cNvSpPr>
            <a:spLocks noGrp="1"/>
          </p:cNvSpPr>
          <p:nvPr>
            <p:ph sz="quarter" idx="1"/>
          </p:nvPr>
        </p:nvSpPr>
        <p:spPr/>
        <p:txBody>
          <a:bodyPr/>
          <a:lstStyle/>
          <a:p>
            <a:r>
              <a:rPr lang="en-US" smtClean="0">
                <a:latin typeface="Times New Roman" pitchFamily="18" charset="0"/>
                <a:cs typeface="Times New Roman" pitchFamily="18" charset="0"/>
              </a:rPr>
              <a:t>Potential for harm presents in that the second relationship can have consequences on the first relationship…</a:t>
            </a:r>
          </a:p>
          <a:p>
            <a:r>
              <a:rPr lang="en-US" smtClean="0">
                <a:latin typeface="Times New Roman" pitchFamily="18" charset="0"/>
                <a:cs typeface="Times New Roman" pitchFamily="18" charset="0"/>
              </a:rPr>
              <a:t>Will there be a loss of objectivity with the presence of a dual relationship?</a:t>
            </a:r>
          </a:p>
          <a:p>
            <a:r>
              <a:rPr lang="en-US" smtClean="0">
                <a:latin typeface="Times New Roman" pitchFamily="18" charset="0"/>
                <a:cs typeface="Times New Roman" pitchFamily="18" charset="0"/>
              </a:rPr>
              <a:t>Documentation of the dual relationship is beneficial in case a problem arises.</a:t>
            </a:r>
          </a:p>
          <a:p>
            <a:endParaRPr lang="en-US" smtClean="0"/>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smtClean="0">
                <a:latin typeface="Times New Roman" pitchFamily="18" charset="0"/>
                <a:cs typeface="Times New Roman" pitchFamily="18" charset="0"/>
              </a:rPr>
              <a:t>Dual Relationship Continued</a:t>
            </a:r>
          </a:p>
        </p:txBody>
      </p:sp>
      <p:sp>
        <p:nvSpPr>
          <p:cNvPr id="77827" name="Content Placeholder 2"/>
          <p:cNvSpPr>
            <a:spLocks noGrp="1"/>
          </p:cNvSpPr>
          <p:nvPr>
            <p:ph sz="quarter" idx="1"/>
          </p:nvPr>
        </p:nvSpPr>
        <p:spPr/>
        <p:txBody>
          <a:bodyPr/>
          <a:lstStyle/>
          <a:p>
            <a:r>
              <a:rPr lang="en-US" sz="2400" smtClean="0">
                <a:latin typeface="Times New Roman" pitchFamily="18" charset="0"/>
                <a:cs typeface="Times New Roman" pitchFamily="18" charset="0"/>
              </a:rPr>
              <a:t>Can result in changes in performance of supervisee.</a:t>
            </a:r>
          </a:p>
          <a:p>
            <a:r>
              <a:rPr lang="en-US" sz="2400" smtClean="0">
                <a:latin typeface="Times New Roman" pitchFamily="18" charset="0"/>
                <a:cs typeface="Times New Roman" pitchFamily="18" charset="0"/>
              </a:rPr>
              <a:t>It’s probably not enough to stop the secondary relationship.</a:t>
            </a:r>
          </a:p>
          <a:p>
            <a:r>
              <a:rPr lang="en-US" sz="2400" smtClean="0">
                <a:latin typeface="Times New Roman" pitchFamily="18" charset="0"/>
                <a:cs typeface="Times New Roman" pitchFamily="18" charset="0"/>
              </a:rPr>
              <a:t>Supervisor holds advantage of power.</a:t>
            </a:r>
          </a:p>
          <a:p>
            <a:r>
              <a:rPr lang="en-US" sz="2400" smtClean="0">
                <a:latin typeface="Times New Roman" pitchFamily="18" charset="0"/>
                <a:cs typeface="Times New Roman" pitchFamily="18" charset="0"/>
              </a:rPr>
              <a:t>Supervisee may not feel comfortable saying “no” to supervisor.</a:t>
            </a:r>
          </a:p>
          <a:p>
            <a:pPr lvl="1"/>
            <a:r>
              <a:rPr lang="en-US" sz="2400" smtClean="0">
                <a:latin typeface="Times New Roman" pitchFamily="18" charset="0"/>
                <a:cs typeface="Times New Roman" pitchFamily="18" charset="0"/>
              </a:rPr>
              <a:t>Examples:</a:t>
            </a:r>
          </a:p>
          <a:p>
            <a:pPr lvl="2"/>
            <a:r>
              <a:rPr lang="en-US" sz="2100" smtClean="0">
                <a:latin typeface="Times New Roman" pitchFamily="18" charset="0"/>
                <a:cs typeface="Times New Roman" pitchFamily="18" charset="0"/>
              </a:rPr>
              <a:t>Assistant who watches your home while you are away.</a:t>
            </a:r>
          </a:p>
          <a:p>
            <a:pPr lvl="2"/>
            <a:r>
              <a:rPr lang="en-US" sz="2100" smtClean="0">
                <a:latin typeface="Times New Roman" pitchFamily="18" charset="0"/>
                <a:cs typeface="Times New Roman" pitchFamily="18" charset="0"/>
              </a:rPr>
              <a:t>Dating relationship with someone within the department.</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Case studies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566738" y="1676400"/>
            <a:ext cx="8001000" cy="4343400"/>
          </a:xfrm>
        </p:spPr>
        <p:txBody>
          <a:bodyPr/>
          <a:lstStyle/>
          <a:p>
            <a:r>
              <a:rPr lang="en-US" sz="2400" dirty="0" smtClean="0">
                <a:latin typeface="Times New Roman" pitchFamily="18" charset="0"/>
                <a:cs typeface="Times New Roman" pitchFamily="18" charset="0"/>
              </a:rPr>
              <a:t>Student (who is from Puerto Rico) is working in a school practicum.</a:t>
            </a:r>
          </a:p>
          <a:p>
            <a:r>
              <a:rPr lang="en-US" sz="2400" dirty="0" smtClean="0">
                <a:latin typeface="Times New Roman" pitchFamily="18" charset="0"/>
                <a:cs typeface="Times New Roman" pitchFamily="18" charset="0"/>
              </a:rPr>
              <a:t>Student is performing well in the placement however, she is having some difficulty with the influence of her first language (Spanish) and speech sound production in English. Supervisor has called the university in week 3 to indicate the student is having difficulties with articulation issues.</a:t>
            </a:r>
          </a:p>
          <a:p>
            <a:r>
              <a:rPr lang="en-US" sz="2400" dirty="0" smtClean="0">
                <a:latin typeface="Times New Roman" pitchFamily="18" charset="0"/>
                <a:cs typeface="Times New Roman" pitchFamily="18" charset="0"/>
              </a:rPr>
              <a:t>Are there things that can be done to facilitate a successful experience?</a:t>
            </a:r>
            <a:endParaRPr lang="en-US" sz="24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tx1"/>
                </a:solidFill>
                <a:latin typeface="Times New Roman" pitchFamily="18" charset="0"/>
                <a:cs typeface="Times New Roman" pitchFamily="18" charset="0"/>
              </a:rPr>
              <a:t>Scenario</a:t>
            </a:r>
            <a:endParaRPr lang="en-US" dirty="0">
              <a:solidFill>
                <a:schemeClr val="tx1"/>
              </a:solidFill>
              <a:latin typeface="Times New Roman" pitchFamily="18" charset="0"/>
              <a:cs typeface="Times New Roman" pitchFamily="18" charset="0"/>
            </a:endParaRPr>
          </a:p>
        </p:txBody>
      </p:sp>
      <p:sp>
        <p:nvSpPr>
          <p:cNvPr id="69635" name="Rectangle 2"/>
          <p:cNvSpPr>
            <a:spLocks noChangeArrowheads="1"/>
          </p:cNvSpPr>
          <p:nvPr/>
        </p:nvSpPr>
        <p:spPr bwMode="auto">
          <a:xfrm>
            <a:off x="533400" y="2743200"/>
            <a:ext cx="6477000" cy="646113"/>
          </a:xfrm>
          <a:prstGeom prst="rect">
            <a:avLst/>
          </a:prstGeom>
          <a:noFill/>
          <a:ln w="9525">
            <a:noFill/>
            <a:miter lim="800000"/>
            <a:headEnd/>
            <a:tailEnd/>
          </a:ln>
        </p:spPr>
        <p:txBody>
          <a:bodyPr>
            <a:spAutoFit/>
          </a:bodyPr>
          <a:lstStyle/>
          <a:p>
            <a:r>
              <a:rPr lang="en-US" u="sng">
                <a:hlinkClick r:id="rId3"/>
              </a:rPr>
              <a:t>http://vimeo.com/11173833</a:t>
            </a: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3600" dirty="0" smtClean="0">
                <a:latin typeface="Times New Roman" pitchFamily="18" charset="0"/>
                <a:cs typeface="Times New Roman" pitchFamily="18" charset="0"/>
              </a:rPr>
              <a:t>Individual differences/diversity</a:t>
            </a:r>
          </a:p>
        </p:txBody>
      </p:sp>
      <p:sp>
        <p:nvSpPr>
          <p:cNvPr id="52227" name="Content Placeholder 2"/>
          <p:cNvSpPr>
            <a:spLocks noGrp="1"/>
          </p:cNvSpPr>
          <p:nvPr>
            <p:ph sz="quarter" idx="1"/>
          </p:nvPr>
        </p:nvSpPr>
        <p:spPr/>
        <p:txBody>
          <a:bodyPr>
            <a:normAutofit/>
          </a:bodyPr>
          <a:lstStyle/>
          <a:p>
            <a:r>
              <a:rPr lang="en-US" dirty="0" smtClean="0">
                <a:latin typeface="Times New Roman" pitchFamily="18" charset="0"/>
                <a:cs typeface="Times New Roman" pitchFamily="18" charset="0"/>
              </a:rPr>
              <a:t>There is a lack of research on the effects of multiple group memberships and supervision (there is actually little research on supervision and individual differences).</a:t>
            </a:r>
          </a:p>
          <a:p>
            <a:r>
              <a:rPr lang="en-US" dirty="0" smtClean="0">
                <a:latin typeface="Times New Roman" pitchFamily="18" charset="0"/>
                <a:cs typeface="Times New Roman" pitchFamily="18" charset="0"/>
              </a:rPr>
              <a:t>We are all members of multiple groups (gender, ethnicity, spiritual, etc).</a:t>
            </a:r>
          </a:p>
          <a:p>
            <a:r>
              <a:rPr lang="en-US" dirty="0" smtClean="0">
                <a:latin typeface="Times New Roman" pitchFamily="18" charset="0"/>
                <a:cs typeface="Times New Roman" pitchFamily="18" charset="0"/>
              </a:rPr>
              <a:t>There can be differences in background, values, appearance, race, gender, age, sexual orientation. </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Case Studies Continued….</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sz="2400" dirty="0" smtClean="0">
                <a:latin typeface="Times New Roman" pitchFamily="18" charset="0"/>
                <a:cs typeface="Times New Roman" pitchFamily="18" charset="0"/>
              </a:rPr>
              <a:t>Student has been in her placement at an outpatient pediatric externship for approximately 8 weeks of a 14 week semester.  Her supervisor has indicated that she is doing very well and feels that the student can just come to her if she has any questions. It will not be necessary for the student to be observed regularly. The student shares with the university that the supervisor now observes her about one hour a week. </a:t>
            </a:r>
          </a:p>
          <a:p>
            <a:r>
              <a:rPr lang="en-US" sz="2400" dirty="0" smtClean="0">
                <a:latin typeface="Times New Roman" pitchFamily="18" charset="0"/>
                <a:cs typeface="Times New Roman" pitchFamily="18" charset="0"/>
              </a:rPr>
              <a:t>What is the problem? What needs to happen?</a:t>
            </a:r>
            <a:endParaRPr lang="en-US" sz="24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smtClean="0">
                <a:latin typeface="Times New Roman" pitchFamily="18" charset="0"/>
                <a:cs typeface="Times New Roman" pitchFamily="18" charset="0"/>
              </a:rPr>
              <a:t>Scenario </a:t>
            </a:r>
          </a:p>
        </p:txBody>
      </p:sp>
      <p:sp>
        <p:nvSpPr>
          <p:cNvPr id="78851" name="Content Placeholder 2"/>
          <p:cNvSpPr>
            <a:spLocks noGrp="1"/>
          </p:cNvSpPr>
          <p:nvPr>
            <p:ph sz="quarter" idx="1"/>
          </p:nvPr>
        </p:nvSpPr>
        <p:spPr/>
        <p:txBody>
          <a:bodyPr/>
          <a:lstStyle/>
          <a:p>
            <a:r>
              <a:rPr lang="en-US" u="sng" dirty="0" smtClean="0">
                <a:hlinkClick r:id="rId3"/>
              </a:rPr>
              <a:t>http://vimeo.com/11173786</a:t>
            </a:r>
            <a:r>
              <a:rPr lang="en-US" u="sng" dirty="0" smtClean="0"/>
              <a:t> </a:t>
            </a:r>
            <a:endParaRPr lang="en-US" dirty="0" smtClean="0"/>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z="3600" b="1" smtClean="0">
                <a:latin typeface="Times New Roman" pitchFamily="18" charset="0"/>
              </a:rPr>
              <a:t>Bibliography</a:t>
            </a:r>
          </a:p>
        </p:txBody>
      </p:sp>
      <p:sp>
        <p:nvSpPr>
          <p:cNvPr id="79875" name="Rectangle 3"/>
          <p:cNvSpPr>
            <a:spLocks noGrp="1" noChangeArrowheads="1"/>
          </p:cNvSpPr>
          <p:nvPr>
            <p:ph sz="quarter" idx="1"/>
          </p:nvPr>
        </p:nvSpPr>
        <p:spPr>
          <a:xfrm>
            <a:off x="457200" y="1295400"/>
            <a:ext cx="8229600" cy="5105400"/>
          </a:xfrm>
        </p:spPr>
        <p:txBody>
          <a:bodyPr>
            <a:normAutofit lnSpcReduction="10000"/>
          </a:bodyPr>
          <a:lstStyle/>
          <a:p>
            <a:pPr eaLnBrk="1" hangingPunct="1"/>
            <a:endParaRPr lang="en-US" sz="2000" dirty="0" smtClean="0"/>
          </a:p>
          <a:p>
            <a:pPr eaLnBrk="1" hangingPunct="1"/>
            <a:r>
              <a:rPr lang="en-US" sz="2400" dirty="0" smtClean="0">
                <a:latin typeface="Times New Roman" pitchFamily="18" charset="0"/>
              </a:rPr>
              <a:t>Anderson, J. (1988). </a:t>
            </a:r>
            <a:r>
              <a:rPr lang="en-US" sz="2400" i="1" dirty="0" smtClean="0">
                <a:latin typeface="Times New Roman" pitchFamily="18" charset="0"/>
              </a:rPr>
              <a:t>The supervisory process in speech-language pathology and audiology</a:t>
            </a:r>
            <a:r>
              <a:rPr lang="en-US" sz="2400" dirty="0" smtClean="0">
                <a:latin typeface="Times New Roman" pitchFamily="18" charset="0"/>
              </a:rPr>
              <a:t>. </a:t>
            </a:r>
            <a:r>
              <a:rPr lang="en-US" sz="2400" dirty="0" err="1" smtClean="0">
                <a:latin typeface="Times New Roman" pitchFamily="18" charset="0"/>
              </a:rPr>
              <a:t>Boston:College</a:t>
            </a:r>
            <a:r>
              <a:rPr lang="en-US" sz="2400" dirty="0" smtClean="0">
                <a:latin typeface="Times New Roman" pitchFamily="18" charset="0"/>
              </a:rPr>
              <a:t>-Hill.  </a:t>
            </a:r>
          </a:p>
          <a:p>
            <a:pPr eaLnBrk="1" hangingPunct="1"/>
            <a:r>
              <a:rPr lang="en-US" sz="2400" dirty="0" smtClean="0">
                <a:latin typeface="Times New Roman" pitchFamily="18" charset="0"/>
              </a:rPr>
              <a:t>American Speech-Language-Hearing Association. (2008). Ad Hoc Committee on Supervision in Speech-Language-Pathology. Clinical Supervision in Speech-Language Pathology: Position Statement. Rockville, MD.</a:t>
            </a:r>
          </a:p>
          <a:p>
            <a:pPr eaLnBrk="1" hangingPunct="1"/>
            <a:r>
              <a:rPr lang="en-US" sz="2400" dirty="0" smtClean="0">
                <a:latin typeface="Times New Roman" pitchFamily="18" charset="0"/>
              </a:rPr>
              <a:t>American Speech-Language-Hearing Association. (2008). Ad Hoc Committee on Supervision in Speech-Language Pathology. Knowledge and Skills Needed by Speech-Language Pathologists Providing  Clinical Supervision.  Rockville, MD.</a:t>
            </a:r>
          </a:p>
          <a:p>
            <a:pPr eaLnBrk="1" hangingPunct="1"/>
            <a:r>
              <a:rPr lang="en-US" sz="2400" dirty="0" err="1" smtClean="0">
                <a:latin typeface="Times New Roman" pitchFamily="18" charset="0"/>
                <a:cs typeface="Times New Roman" pitchFamily="18" charset="0"/>
              </a:rPr>
              <a:t>Arkin</a:t>
            </a:r>
            <a:r>
              <a:rPr lang="en-US" sz="2400" dirty="0" smtClean="0">
                <a:latin typeface="Times New Roman" pitchFamily="18" charset="0"/>
                <a:cs typeface="Times New Roman" pitchFamily="18" charset="0"/>
              </a:rPr>
              <a:t>, N. (1999).Culturally sensitive student supervision: Difficulties and challenges.  The Clinical Supervisor. 18(2), 1-16.</a:t>
            </a:r>
          </a:p>
          <a:p>
            <a:pPr eaLnBrk="1" hangingPunct="1"/>
            <a:endParaRPr lang="en-US" sz="2000" dirty="0" smtClean="0">
              <a:latin typeface="Times New Roman" pitchFamily="18" charset="0"/>
            </a:endParaRPr>
          </a:p>
          <a:p>
            <a:pPr eaLnBrk="1" hangingPunct="1"/>
            <a:endParaRPr lang="en-US" sz="2000" dirty="0" smtClean="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endParaRPr lang="en-US" sz="2000" smtClean="0">
              <a:latin typeface="Times New Roman" pitchFamily="18" charset="0"/>
              <a:cs typeface="Times New Roman" pitchFamily="18" charset="0"/>
            </a:endParaRPr>
          </a:p>
        </p:txBody>
      </p:sp>
      <p:sp>
        <p:nvSpPr>
          <p:cNvPr id="80899" name="Content Placeholder 2"/>
          <p:cNvSpPr>
            <a:spLocks noGrp="1"/>
          </p:cNvSpPr>
          <p:nvPr>
            <p:ph sz="quarter" idx="1"/>
          </p:nvPr>
        </p:nvSpPr>
        <p:spPr/>
        <p:txBody>
          <a:bodyPr>
            <a:normAutofit lnSpcReduction="10000"/>
          </a:bodyPr>
          <a:lstStyle/>
          <a:p>
            <a:r>
              <a:rPr lang="en-US" sz="2400" dirty="0" smtClean="0">
                <a:latin typeface="Times New Roman" pitchFamily="18" charset="0"/>
                <a:cs typeface="Times New Roman" pitchFamily="18" charset="0"/>
              </a:rPr>
              <a:t>Borders, D. L., &amp; </a:t>
            </a:r>
            <a:r>
              <a:rPr lang="en-US" sz="2400" dirty="0" err="1" smtClean="0">
                <a:latin typeface="Times New Roman" pitchFamily="18" charset="0"/>
                <a:cs typeface="Times New Roman" pitchFamily="18" charset="0"/>
              </a:rPr>
              <a:t>Leddick</a:t>
            </a:r>
            <a:r>
              <a:rPr lang="en-US" sz="2400" dirty="0" smtClean="0">
                <a:latin typeface="Times New Roman" pitchFamily="18" charset="0"/>
                <a:cs typeface="Times New Roman" pitchFamily="18" charset="0"/>
              </a:rPr>
              <a:t>, G. R. (1987). Handbook of Counselor Supervision. Alexandria, VA: Association for Counselor Education and Supervision.</a:t>
            </a:r>
          </a:p>
          <a:p>
            <a:r>
              <a:rPr lang="en-US" sz="2400" dirty="0" err="1" smtClean="0">
                <a:latin typeface="Times New Roman" pitchFamily="18" charset="0"/>
                <a:cs typeface="Times New Roman" pitchFamily="18" charset="0"/>
              </a:rPr>
              <a:t>Caracciolo</a:t>
            </a:r>
            <a:r>
              <a:rPr lang="en-US" sz="2400" dirty="0" smtClean="0">
                <a:latin typeface="Times New Roman" pitchFamily="18" charset="0"/>
                <a:cs typeface="Times New Roman" pitchFamily="18" charset="0"/>
              </a:rPr>
              <a:t>, G., </a:t>
            </a:r>
            <a:r>
              <a:rPr lang="en-US" sz="2400" dirty="0" err="1" smtClean="0">
                <a:latin typeface="Times New Roman" pitchFamily="18" charset="0"/>
                <a:cs typeface="Times New Roman" pitchFamily="18" charset="0"/>
              </a:rPr>
              <a:t>Rigrodsky</a:t>
            </a:r>
            <a:r>
              <a:rPr lang="en-US" sz="2400" dirty="0" smtClean="0">
                <a:latin typeface="Times New Roman" pitchFamily="18" charset="0"/>
                <a:cs typeface="Times New Roman" pitchFamily="18" charset="0"/>
              </a:rPr>
              <a:t>, s., and Morrison, E. (1978). A </a:t>
            </a:r>
            <a:r>
              <a:rPr lang="en-US" sz="2400" dirty="0" err="1" smtClean="0">
                <a:latin typeface="Times New Roman" pitchFamily="18" charset="0"/>
                <a:cs typeface="Times New Roman" pitchFamily="18" charset="0"/>
              </a:rPr>
              <a:t>Rogerian</a:t>
            </a:r>
            <a:r>
              <a:rPr lang="en-US" sz="2400" dirty="0" smtClean="0">
                <a:latin typeface="Times New Roman" pitchFamily="18" charset="0"/>
                <a:cs typeface="Times New Roman" pitchFamily="18" charset="0"/>
              </a:rPr>
              <a:t> orientation to the speech-language pathology supervisory relationship. </a:t>
            </a:r>
            <a:r>
              <a:rPr lang="en-US" sz="2400" i="1" dirty="0" err="1" smtClean="0">
                <a:latin typeface="Times New Roman" pitchFamily="18" charset="0"/>
                <a:cs typeface="Times New Roman" pitchFamily="18" charset="0"/>
              </a:rPr>
              <a:t>Asha</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20, pp. 286-290.</a:t>
            </a:r>
            <a:r>
              <a:rPr lang="en-US" sz="2400" i="1" dirty="0" smtClean="0">
                <a:latin typeface="Times New Roman" pitchFamily="18" charset="0"/>
                <a:cs typeface="Times New Roman" pitchFamily="18" charset="0"/>
              </a:rPr>
              <a:t> </a:t>
            </a:r>
          </a:p>
          <a:p>
            <a:r>
              <a:rPr lang="en-US" sz="2400" dirty="0" err="1" smtClean="0">
                <a:latin typeface="Times New Roman" pitchFamily="18" charset="0"/>
                <a:cs typeface="Times New Roman" pitchFamily="18" charset="0"/>
              </a:rPr>
              <a:t>Granello</a:t>
            </a:r>
            <a:r>
              <a:rPr lang="en-US" sz="2400" dirty="0" smtClean="0">
                <a:latin typeface="Times New Roman" pitchFamily="18" charset="0"/>
                <a:cs typeface="Times New Roman" pitchFamily="18" charset="0"/>
              </a:rPr>
              <a:t>, D. H., Beamish, P. M, &amp; Davis, T. E. (1997). Supervisee empowerment: Does gender make a difference? Counselor Education and Supervision, 36, 305-318.</a:t>
            </a:r>
          </a:p>
          <a:p>
            <a:r>
              <a:rPr lang="en-US" sz="2400" dirty="0" smtClean="0">
                <a:latin typeface="Times New Roman" pitchFamily="18" charset="0"/>
                <a:cs typeface="Times New Roman" pitchFamily="18" charset="0"/>
              </a:rPr>
              <a:t>May, J. et al. (1995).  Model of ability-based assessment in physical therapy education.  </a:t>
            </a:r>
            <a:r>
              <a:rPr lang="en-US" sz="2400" i="1" dirty="0" smtClean="0">
                <a:latin typeface="Times New Roman" pitchFamily="18" charset="0"/>
                <a:cs typeface="Times New Roman" pitchFamily="18" charset="0"/>
              </a:rPr>
              <a:t>Journal of Physical Therapy Education. </a:t>
            </a:r>
            <a:r>
              <a:rPr lang="en-US" sz="2400" dirty="0" smtClean="0">
                <a:latin typeface="Times New Roman" pitchFamily="18" charset="0"/>
                <a:cs typeface="Times New Roman" pitchFamily="18" charset="0"/>
              </a:rPr>
              <a:t>9:1, Spring. pp. 3-6.</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buFont typeface="Wingdings" pitchFamily="2" charset="2"/>
              <a:buNone/>
            </a:pPr>
            <a:endParaRPr lang="en-US" sz="2000" dirty="0" smtClean="0">
              <a:latin typeface="Times New Roman" pitchFamily="18" charset="0"/>
              <a:cs typeface="Times New Roman" pitchFamily="18" charset="0"/>
            </a:endParaRPr>
          </a:p>
          <a:p>
            <a:pPr>
              <a:buFont typeface="Wingdings" pitchFamily="2" charset="2"/>
              <a:buNone/>
            </a:pPr>
            <a:endParaRPr lang="en-US" sz="2000"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endParaRPr lang="en-US" smtClean="0"/>
          </a:p>
        </p:txBody>
      </p:sp>
      <p:sp>
        <p:nvSpPr>
          <p:cNvPr id="81923" name="Content Placeholder 2"/>
          <p:cNvSpPr>
            <a:spLocks noGrp="1"/>
          </p:cNvSpPr>
          <p:nvPr>
            <p:ph sz="quarter" idx="1"/>
          </p:nvPr>
        </p:nvSpPr>
        <p:spPr/>
        <p:txBody>
          <a:bodyPr>
            <a:normAutofit lnSpcReduction="10000"/>
          </a:bodyPr>
          <a:lstStyle/>
          <a:p>
            <a:r>
              <a:rPr lang="en-US" sz="2400" dirty="0" smtClean="0">
                <a:latin typeface="Times New Roman" pitchFamily="18" charset="0"/>
                <a:cs typeface="Times New Roman" pitchFamily="18" charset="0"/>
              </a:rPr>
              <a:t>McAllister, L. (2005). Issues and innovations in clinical education. </a:t>
            </a:r>
            <a:r>
              <a:rPr lang="en-US" sz="2400" i="1" dirty="0" smtClean="0">
                <a:latin typeface="Times New Roman" pitchFamily="18" charset="0"/>
                <a:cs typeface="Times New Roman" pitchFamily="18" charset="0"/>
              </a:rPr>
              <a:t>International Journal of Speech-Language Pathology, </a:t>
            </a:r>
            <a:r>
              <a:rPr lang="en-US" sz="2400" dirty="0" smtClean="0">
                <a:latin typeface="Times New Roman" pitchFamily="18" charset="0"/>
                <a:cs typeface="Times New Roman" pitchFamily="18" charset="0"/>
              </a:rPr>
              <a:t>7(3), 138-148.</a:t>
            </a:r>
          </a:p>
          <a:p>
            <a:r>
              <a:rPr lang="en-US" sz="2400" dirty="0" smtClean="0">
                <a:latin typeface="Times New Roman" pitchFamily="18" charset="0"/>
                <a:cs typeface="Times New Roman" pitchFamily="18" charset="0"/>
              </a:rPr>
              <a:t>McCrea, E. and </a:t>
            </a:r>
            <a:r>
              <a:rPr lang="en-US" sz="2400" dirty="0" err="1" smtClean="0">
                <a:latin typeface="Times New Roman" pitchFamily="18" charset="0"/>
                <a:cs typeface="Times New Roman" pitchFamily="18" charset="0"/>
              </a:rPr>
              <a:t>Brasseur</a:t>
            </a:r>
            <a:r>
              <a:rPr lang="en-US" sz="2400" dirty="0" smtClean="0">
                <a:latin typeface="Times New Roman" pitchFamily="18" charset="0"/>
                <a:cs typeface="Times New Roman" pitchFamily="18" charset="0"/>
              </a:rPr>
              <a:t>, J. (2003). </a:t>
            </a:r>
            <a:r>
              <a:rPr lang="en-US" sz="2400" i="1" dirty="0" smtClean="0">
                <a:latin typeface="Times New Roman" pitchFamily="18" charset="0"/>
                <a:cs typeface="Times New Roman" pitchFamily="18" charset="0"/>
              </a:rPr>
              <a:t>The supervisory process in speech-language pathology and audiology. </a:t>
            </a:r>
            <a:r>
              <a:rPr lang="en-US" sz="2400" dirty="0" smtClean="0">
                <a:latin typeface="Times New Roman" pitchFamily="18" charset="0"/>
                <a:cs typeface="Times New Roman" pitchFamily="18" charset="0"/>
              </a:rPr>
              <a:t>Boston: </a:t>
            </a:r>
            <a:r>
              <a:rPr lang="en-US" sz="2400" dirty="0" err="1" smtClean="0">
                <a:latin typeface="Times New Roman" pitchFamily="18" charset="0"/>
                <a:cs typeface="Times New Roman" pitchFamily="18" charset="0"/>
              </a:rPr>
              <a:t>Allyn</a:t>
            </a:r>
            <a:r>
              <a:rPr lang="en-US" sz="2400" dirty="0" smtClean="0">
                <a:latin typeface="Times New Roman" pitchFamily="18" charset="0"/>
                <a:cs typeface="Times New Roman" pitchFamily="18" charset="0"/>
              </a:rPr>
              <a:t> and Bacon.</a:t>
            </a:r>
          </a:p>
          <a:p>
            <a:r>
              <a:rPr lang="en-US" sz="2400" dirty="0" smtClean="0">
                <a:latin typeface="Times New Roman" pitchFamily="18" charset="0"/>
                <a:cs typeface="Times New Roman" pitchFamily="18" charset="0"/>
              </a:rPr>
              <a:t>McCrea, E. (1980). Supervisee ability to self-explore and four facilitative dimensions of supervisor behavior.  </a:t>
            </a:r>
            <a:r>
              <a:rPr lang="en-US" sz="2400" i="1" dirty="0" smtClean="0">
                <a:latin typeface="Times New Roman" pitchFamily="18" charset="0"/>
                <a:cs typeface="Times New Roman" pitchFamily="18" charset="0"/>
              </a:rPr>
              <a:t>Dissertation Abstracts International. </a:t>
            </a:r>
            <a:r>
              <a:rPr lang="en-US" sz="2400" dirty="0" smtClean="0">
                <a:latin typeface="Times New Roman" pitchFamily="18" charset="0"/>
                <a:cs typeface="Times New Roman" pitchFamily="18" charset="0"/>
              </a:rPr>
              <a:t>41, 2134B.  </a:t>
            </a:r>
          </a:p>
          <a:p>
            <a:r>
              <a:rPr lang="en-US" sz="2400" dirty="0" smtClean="0">
                <a:latin typeface="Times New Roman" pitchFamily="18" charset="0"/>
                <a:cs typeface="Times New Roman" pitchFamily="18" charset="0"/>
              </a:rPr>
              <a:t>Moses, M. and Shapiro, D. (1996).  A developmental conceptualization of clinical problem-solving. </a:t>
            </a:r>
            <a:r>
              <a:rPr lang="en-US" sz="2400" i="1" dirty="0" smtClean="0">
                <a:latin typeface="Times New Roman" pitchFamily="18" charset="0"/>
                <a:cs typeface="Times New Roman" pitchFamily="18" charset="0"/>
              </a:rPr>
              <a:t>Journal of Communication Disorders. </a:t>
            </a:r>
            <a:r>
              <a:rPr lang="en-US" sz="2400" dirty="0" smtClean="0">
                <a:latin typeface="Times New Roman" pitchFamily="18" charset="0"/>
                <a:cs typeface="Times New Roman" pitchFamily="18" charset="0"/>
              </a:rPr>
              <a:t>29, pp. 199-221.</a:t>
            </a:r>
          </a:p>
          <a:p>
            <a:endParaRPr lang="en-US" dirty="0" smtClean="0"/>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en-US" smtClean="0"/>
          </a:p>
        </p:txBody>
      </p:sp>
      <p:sp>
        <p:nvSpPr>
          <p:cNvPr id="82947" name="Content Placeholder 2"/>
          <p:cNvSpPr>
            <a:spLocks noGrp="1"/>
          </p:cNvSpPr>
          <p:nvPr>
            <p:ph sz="quarter" idx="1"/>
          </p:nvPr>
        </p:nvSpPr>
        <p:spPr/>
        <p:txBody>
          <a:bodyPr/>
          <a:lstStyle/>
          <a:p>
            <a:r>
              <a:rPr lang="en-US" sz="2400" dirty="0" smtClean="0">
                <a:latin typeface="Times New Roman" pitchFamily="18" charset="0"/>
                <a:cs typeface="Times New Roman" pitchFamily="18" charset="0"/>
              </a:rPr>
              <a:t>Paisley, P. O. (1994). Gender issues in supervision (Report No. EDO-CG94-13). Washington, DC: Office of Educational Research and improvement. (ERIC Document Reproduction Service No. ED3 72345)</a:t>
            </a:r>
          </a:p>
          <a:p>
            <a:r>
              <a:rPr lang="en-US" sz="2400" dirty="0" smtClean="0">
                <a:latin typeface="Times New Roman" pitchFamily="18" charset="0"/>
                <a:cs typeface="Times New Roman" pitchFamily="18" charset="0"/>
              </a:rPr>
              <a:t>Pickering,  M. (1984). Interpersonal communication in speech-language pathology supervisory conferences: A qualitative study.  </a:t>
            </a:r>
            <a:r>
              <a:rPr lang="en-US" sz="2400" i="1" dirty="0" smtClean="0">
                <a:latin typeface="Times New Roman" pitchFamily="18" charset="0"/>
                <a:cs typeface="Times New Roman" pitchFamily="18" charset="0"/>
              </a:rPr>
              <a:t>Journal of Speech and Hearing Disorders. </a:t>
            </a:r>
            <a:r>
              <a:rPr lang="en-US" sz="2400" dirty="0" smtClean="0">
                <a:latin typeface="Times New Roman" pitchFamily="18" charset="0"/>
                <a:cs typeface="Times New Roman" pitchFamily="18" charset="0"/>
              </a:rPr>
              <a:t>49, 189-195.</a:t>
            </a:r>
          </a:p>
          <a:p>
            <a:endParaRPr lang="en-US"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Gender differences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sz="3600" dirty="0" smtClean="0">
                <a:latin typeface="Times New Roman" pitchFamily="18" charset="0"/>
                <a:cs typeface="Times New Roman" pitchFamily="18" charset="0"/>
              </a:rPr>
              <a:t>Supervisees frequently have different expectations of male and female supervisors.</a:t>
            </a:r>
          </a:p>
          <a:p>
            <a:r>
              <a:rPr lang="en-US" sz="3600" dirty="0" smtClean="0">
                <a:latin typeface="Times New Roman" pitchFamily="18" charset="0"/>
                <a:cs typeface="Times New Roman" pitchFamily="18" charset="0"/>
              </a:rPr>
              <a:t>Differences are noted in communication patterns.</a:t>
            </a:r>
          </a:p>
          <a:p>
            <a:pPr lvl="1"/>
            <a:r>
              <a:rPr lang="en-US" sz="3600" dirty="0" smtClean="0">
                <a:latin typeface="Times New Roman" pitchFamily="18" charset="0"/>
                <a:cs typeface="Times New Roman" pitchFamily="18" charset="0"/>
              </a:rPr>
              <a:t>Men interrupt women more than women interrupt men. </a:t>
            </a:r>
          </a:p>
          <a:p>
            <a:endParaRPr lang="en-US"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1646</TotalTime>
  <Words>4458</Words>
  <Application>Microsoft Office PowerPoint</Application>
  <PresentationFormat>On-screen Show (4:3)</PresentationFormat>
  <Paragraphs>566</Paragraphs>
  <Slides>85</Slides>
  <Notes>82</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Median</vt:lpstr>
      <vt:lpstr>Off-Campus Supervision:  Twelve Balls in the Air and Clinical Education Too!</vt:lpstr>
      <vt:lpstr>We welcome you….</vt:lpstr>
      <vt:lpstr>Audience</vt:lpstr>
      <vt:lpstr>Topics to be covered:</vt:lpstr>
      <vt:lpstr>We will begin with the juggling… Issues in Clinical Education (McAllister, 2005)</vt:lpstr>
      <vt:lpstr>PowerPoint Presentation</vt:lpstr>
      <vt:lpstr>Now,</vt:lpstr>
      <vt:lpstr>Individual differences/diversity</vt:lpstr>
      <vt:lpstr>Gender differences</vt:lpstr>
      <vt:lpstr>Gender differences continued…</vt:lpstr>
      <vt:lpstr>Racial/Ethnic Differences</vt:lpstr>
      <vt:lpstr>Persons with Disabilities and Supervision</vt:lpstr>
      <vt:lpstr>Persons with Disabilities and Supervision Continued</vt:lpstr>
      <vt:lpstr>Essential Function</vt:lpstr>
      <vt:lpstr>Four Distinct Generations</vt:lpstr>
      <vt:lpstr>Age Demographic – ASHA Membership </vt:lpstr>
      <vt:lpstr>Generational Differences</vt:lpstr>
      <vt:lpstr>How do the differences present? </vt:lpstr>
      <vt:lpstr>Differences and supervision…</vt:lpstr>
      <vt:lpstr>Strategies</vt:lpstr>
      <vt:lpstr>  A Little Historical Perspective </vt:lpstr>
      <vt:lpstr>Supervision and the Implications for ASHA Standards</vt:lpstr>
      <vt:lpstr>Formative Assessment</vt:lpstr>
      <vt:lpstr>Formative Assessment…An Example</vt:lpstr>
      <vt:lpstr>Summative Assessment</vt:lpstr>
      <vt:lpstr>Critical Thinking</vt:lpstr>
      <vt:lpstr>Moses and Shapiro  (1996)</vt:lpstr>
      <vt:lpstr>PowerPoint Presentation</vt:lpstr>
      <vt:lpstr> Definition</vt:lpstr>
      <vt:lpstr>Tasks of Supervision</vt:lpstr>
      <vt:lpstr>Derivation of the Model</vt:lpstr>
      <vt:lpstr>Continuum of Supervision</vt:lpstr>
      <vt:lpstr>The Continuum of Supervision and Appropriate Styles</vt:lpstr>
      <vt:lpstr>Three Stages of the Continuum</vt:lpstr>
      <vt:lpstr>Phase I-Understanding</vt:lpstr>
      <vt:lpstr>10 Generic Abilities</vt:lpstr>
      <vt:lpstr>Phase II-Planning</vt:lpstr>
      <vt:lpstr>Sample SLP Supervisee Clinical Development Goals</vt:lpstr>
      <vt:lpstr>Sample SLP Supervisee Supervisory Process  Goals </vt:lpstr>
      <vt:lpstr>Sample Audiology Student Clinical Development Goals</vt:lpstr>
      <vt:lpstr>Supervisor Supervisory Process Goals</vt:lpstr>
      <vt:lpstr>Phase III-Observation</vt:lpstr>
      <vt:lpstr>Tools to Support Observation</vt:lpstr>
      <vt:lpstr>Phase IV-Analysis</vt:lpstr>
      <vt:lpstr>Phase IV-Integrating</vt:lpstr>
      <vt:lpstr>…More Integration</vt:lpstr>
      <vt:lpstr>Supervisory Styles</vt:lpstr>
      <vt:lpstr>Direct vs. Indirect Verbal Style Contrast</vt:lpstr>
      <vt:lpstr>Direct vs. Indirect Verbal Style Contrast </vt:lpstr>
      <vt:lpstr>Supervisor Competence-Technical Skill</vt:lpstr>
      <vt:lpstr>Supervisor Competence-Process Skill</vt:lpstr>
      <vt:lpstr>Providing Feedback  within Clinical Education (Kurpius and Christie, 1978)</vt:lpstr>
      <vt:lpstr>Feedback continued…</vt:lpstr>
      <vt:lpstr>Feedback continued</vt:lpstr>
      <vt:lpstr>The Model and the  Standards</vt:lpstr>
      <vt:lpstr>Development of Critical Thinking (Moses and Shapiro, 1996)</vt:lpstr>
      <vt:lpstr>PowerPoint Presentation</vt:lpstr>
      <vt:lpstr>Supervisory Process with the “At-Risk”  Students</vt:lpstr>
      <vt:lpstr>Tools to Facilitate Clinical Educator Self- Study </vt:lpstr>
      <vt:lpstr>At-Risk Clinical Educators</vt:lpstr>
      <vt:lpstr>Strategies to Minimize Problems</vt:lpstr>
      <vt:lpstr>Develop an “At-Risk” Student Policy</vt:lpstr>
      <vt:lpstr>What direction do we need to move in?</vt:lpstr>
      <vt:lpstr>Goal should be…</vt:lpstr>
      <vt:lpstr>Supervision and Ethics</vt:lpstr>
      <vt:lpstr>ASHA Code of Ethics should be our guide…</vt:lpstr>
      <vt:lpstr>Confidentiality and the Supervisory Process</vt:lpstr>
      <vt:lpstr>Considerations</vt:lpstr>
      <vt:lpstr>Strategies…</vt:lpstr>
      <vt:lpstr>Informed Consent…</vt:lpstr>
      <vt:lpstr>Strategies to avoid problems…</vt:lpstr>
      <vt:lpstr>Vicarious Liability</vt:lpstr>
      <vt:lpstr>ASHA’s Frequently Asked Questions About Supervision</vt:lpstr>
      <vt:lpstr>What does it mean?  </vt:lpstr>
      <vt:lpstr>Dual Relationship….</vt:lpstr>
      <vt:lpstr>Dual Relationship Continued…</vt:lpstr>
      <vt:lpstr>Dual Relationship Continued</vt:lpstr>
      <vt:lpstr>Case studies</vt:lpstr>
      <vt:lpstr>Scenario</vt:lpstr>
      <vt:lpstr>Case Studies Continued….</vt:lpstr>
      <vt:lpstr>Scenario </vt:lpstr>
      <vt:lpstr>Bibliography</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Supervisory Process: A Tool for Developing Critical Thinking and Problem-Solving</dc:title>
  <dc:creator>mccreae</dc:creator>
  <cp:lastModifiedBy>Elizabeth</cp:lastModifiedBy>
  <cp:revision>150</cp:revision>
  <dcterms:created xsi:type="dcterms:W3CDTF">2005-10-01T18:14:55Z</dcterms:created>
  <dcterms:modified xsi:type="dcterms:W3CDTF">2015-12-09T21:12:07Z</dcterms:modified>
</cp:coreProperties>
</file>